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58" r:id="rId4"/>
    <p:sldId id="259" r:id="rId5"/>
    <p:sldId id="261" r:id="rId6"/>
    <p:sldId id="260" r:id="rId7"/>
    <p:sldId id="264" r:id="rId8"/>
    <p:sldId id="262" r:id="rId9"/>
    <p:sldId id="266" r:id="rId10"/>
    <p:sldId id="257" r:id="rId11"/>
    <p:sldId id="263" r:id="rId12"/>
  </p:sldIdLst>
  <p:sldSz cx="9144000" cy="5143500" type="screen16x9"/>
  <p:notesSz cx="6858000" cy="9144000"/>
  <p:defaultTextStyle>
    <a:defPPr>
      <a:defRPr lang="cs-CZ"/>
    </a:defPPr>
    <a:lvl1pPr marL="0" algn="l" defTabSz="6865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3266" algn="l" defTabSz="6865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6532" algn="l" defTabSz="6865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9797" algn="l" defTabSz="6865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3063" algn="l" defTabSz="6865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6329" algn="l" defTabSz="6865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9595" algn="l" defTabSz="6865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2860" algn="l" defTabSz="6865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6126" algn="l" defTabSz="6865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63242-2655-4307-83A5-CE6F131181D5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BBE54-79AB-4B14-A0A8-3EEE6D093B1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BBE54-79AB-4B14-A0A8-3EEE6D093B12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6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9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2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6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9A3-41C8-4E0C-9A87-EE81349147AC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29B5-6E3F-4A2F-8DB0-D6BCE58A7D9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9A3-41C8-4E0C-9A87-EE81349147AC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29B5-6E3F-4A2F-8DB0-D6BCE58A7D9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9A3-41C8-4E0C-9A87-EE81349147AC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29B5-6E3F-4A2F-8DB0-D6BCE58A7D9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9A3-41C8-4E0C-9A87-EE81349147AC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29B5-6E3F-4A2F-8DB0-D6BCE58A7D9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3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6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979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30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63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95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28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61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9A3-41C8-4E0C-9A87-EE81349147AC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29B5-6E3F-4A2F-8DB0-D6BCE58A7D9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9A3-41C8-4E0C-9A87-EE81349147AC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29B5-6E3F-4A2F-8DB0-D6BCE58A7D9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266" indent="0">
              <a:buNone/>
              <a:defRPr sz="1500" b="1"/>
            </a:lvl2pPr>
            <a:lvl3pPr marL="686532" indent="0">
              <a:buNone/>
              <a:defRPr sz="1400" b="1"/>
            </a:lvl3pPr>
            <a:lvl4pPr marL="1029797" indent="0">
              <a:buNone/>
              <a:defRPr sz="1200" b="1"/>
            </a:lvl4pPr>
            <a:lvl5pPr marL="1373063" indent="0">
              <a:buNone/>
              <a:defRPr sz="1200" b="1"/>
            </a:lvl5pPr>
            <a:lvl6pPr marL="1716329" indent="0">
              <a:buNone/>
              <a:defRPr sz="1200" b="1"/>
            </a:lvl6pPr>
            <a:lvl7pPr marL="2059595" indent="0">
              <a:buNone/>
              <a:defRPr sz="1200" b="1"/>
            </a:lvl7pPr>
            <a:lvl8pPr marL="2402860" indent="0">
              <a:buNone/>
              <a:defRPr sz="1200" b="1"/>
            </a:lvl8pPr>
            <a:lvl9pPr marL="2746126" indent="0">
              <a:buNone/>
              <a:defRPr sz="12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266" indent="0">
              <a:buNone/>
              <a:defRPr sz="1500" b="1"/>
            </a:lvl2pPr>
            <a:lvl3pPr marL="686532" indent="0">
              <a:buNone/>
              <a:defRPr sz="1400" b="1"/>
            </a:lvl3pPr>
            <a:lvl4pPr marL="1029797" indent="0">
              <a:buNone/>
              <a:defRPr sz="1200" b="1"/>
            </a:lvl4pPr>
            <a:lvl5pPr marL="1373063" indent="0">
              <a:buNone/>
              <a:defRPr sz="1200" b="1"/>
            </a:lvl5pPr>
            <a:lvl6pPr marL="1716329" indent="0">
              <a:buNone/>
              <a:defRPr sz="1200" b="1"/>
            </a:lvl6pPr>
            <a:lvl7pPr marL="2059595" indent="0">
              <a:buNone/>
              <a:defRPr sz="1200" b="1"/>
            </a:lvl7pPr>
            <a:lvl8pPr marL="2402860" indent="0">
              <a:buNone/>
              <a:defRPr sz="1200" b="1"/>
            </a:lvl8pPr>
            <a:lvl9pPr marL="2746126" indent="0">
              <a:buNone/>
              <a:defRPr sz="12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9A3-41C8-4E0C-9A87-EE81349147AC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29B5-6E3F-4A2F-8DB0-D6BCE58A7D9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9A3-41C8-4E0C-9A87-EE81349147AC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29B5-6E3F-4A2F-8DB0-D6BCE58A7D9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9A3-41C8-4E0C-9A87-EE81349147AC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29B5-6E3F-4A2F-8DB0-D6BCE58A7D9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3266" indent="0">
              <a:buNone/>
              <a:defRPr sz="900"/>
            </a:lvl2pPr>
            <a:lvl3pPr marL="686532" indent="0">
              <a:buNone/>
              <a:defRPr sz="800"/>
            </a:lvl3pPr>
            <a:lvl4pPr marL="1029797" indent="0">
              <a:buNone/>
              <a:defRPr sz="700"/>
            </a:lvl4pPr>
            <a:lvl5pPr marL="1373063" indent="0">
              <a:buNone/>
              <a:defRPr sz="700"/>
            </a:lvl5pPr>
            <a:lvl6pPr marL="1716329" indent="0">
              <a:buNone/>
              <a:defRPr sz="700"/>
            </a:lvl6pPr>
            <a:lvl7pPr marL="2059595" indent="0">
              <a:buNone/>
              <a:defRPr sz="700"/>
            </a:lvl7pPr>
            <a:lvl8pPr marL="2402860" indent="0">
              <a:buNone/>
              <a:defRPr sz="700"/>
            </a:lvl8pPr>
            <a:lvl9pPr marL="2746126" indent="0">
              <a:buNone/>
              <a:defRPr sz="7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9A3-41C8-4E0C-9A87-EE81349147AC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29B5-6E3F-4A2F-8DB0-D6BCE58A7D9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3266" indent="0">
              <a:buNone/>
              <a:defRPr sz="2100"/>
            </a:lvl2pPr>
            <a:lvl3pPr marL="686532" indent="0">
              <a:buNone/>
              <a:defRPr sz="1800"/>
            </a:lvl3pPr>
            <a:lvl4pPr marL="1029797" indent="0">
              <a:buNone/>
              <a:defRPr sz="1500"/>
            </a:lvl4pPr>
            <a:lvl5pPr marL="1373063" indent="0">
              <a:buNone/>
              <a:defRPr sz="1500"/>
            </a:lvl5pPr>
            <a:lvl6pPr marL="1716329" indent="0">
              <a:buNone/>
              <a:defRPr sz="1500"/>
            </a:lvl6pPr>
            <a:lvl7pPr marL="2059595" indent="0">
              <a:buNone/>
              <a:defRPr sz="1500"/>
            </a:lvl7pPr>
            <a:lvl8pPr marL="2402860" indent="0">
              <a:buNone/>
              <a:defRPr sz="1500"/>
            </a:lvl8pPr>
            <a:lvl9pPr marL="2746126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3266" indent="0">
              <a:buNone/>
              <a:defRPr sz="900"/>
            </a:lvl2pPr>
            <a:lvl3pPr marL="686532" indent="0">
              <a:buNone/>
              <a:defRPr sz="800"/>
            </a:lvl3pPr>
            <a:lvl4pPr marL="1029797" indent="0">
              <a:buNone/>
              <a:defRPr sz="700"/>
            </a:lvl4pPr>
            <a:lvl5pPr marL="1373063" indent="0">
              <a:buNone/>
              <a:defRPr sz="700"/>
            </a:lvl5pPr>
            <a:lvl6pPr marL="1716329" indent="0">
              <a:buNone/>
              <a:defRPr sz="700"/>
            </a:lvl6pPr>
            <a:lvl7pPr marL="2059595" indent="0">
              <a:buNone/>
              <a:defRPr sz="700"/>
            </a:lvl7pPr>
            <a:lvl8pPr marL="2402860" indent="0">
              <a:buNone/>
              <a:defRPr sz="700"/>
            </a:lvl8pPr>
            <a:lvl9pPr marL="2746126" indent="0">
              <a:buNone/>
              <a:defRPr sz="7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9A3-41C8-4E0C-9A87-EE81349147AC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29B5-6E3F-4A2F-8DB0-D6BCE58A7D9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653" tIns="34327" rIns="68653" bIns="34327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653" tIns="34327" rIns="68653" bIns="34327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653" tIns="34327" rIns="68653" bIns="3432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369A3-41C8-4E0C-9A87-EE81349147AC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653" tIns="34327" rIns="68653" bIns="3432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653" tIns="34327" rIns="68653" bIns="3432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629B5-6E3F-4A2F-8DB0-D6BCE58A7D9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653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449" indent="-257449" algn="l" defTabSz="68653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807" indent="-214541" algn="l" defTabSz="686532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164" indent="-171633" algn="l" defTabSz="68653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430" indent="-171633" algn="l" defTabSz="686532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96" indent="-171633" algn="l" defTabSz="686532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7962" indent="-171633" algn="l" defTabSz="68653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1227" indent="-171633" algn="l" defTabSz="68653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4493" indent="-171633" algn="l" defTabSz="68653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7759" indent="-171633" algn="l" defTabSz="68653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6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266" algn="l" defTabSz="686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532" algn="l" defTabSz="686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797" algn="l" defTabSz="686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063" algn="l" defTabSz="686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6329" algn="l" defTabSz="686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9595" algn="l" defTabSz="686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2860" algn="l" defTabSz="686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6126" algn="l" defTabSz="686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4.png"/><Relationship Id="rId3" Type="http://schemas.openxmlformats.org/officeDocument/2006/relationships/image" Target="../media/image29.emf"/><Relationship Id="rId7" Type="http://schemas.openxmlformats.org/officeDocument/2006/relationships/image" Target="../media/image31.emf"/><Relationship Id="rId12" Type="http://schemas.openxmlformats.org/officeDocument/2006/relationships/image" Target="../media/image33.emf"/><Relationship Id="rId17" Type="http://schemas.openxmlformats.org/officeDocument/2006/relationships/image" Target="../media/image37.jpe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0.emf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32.emf"/><Relationship Id="rId1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23478"/>
            <a:ext cx="7318026" cy="1111215"/>
          </a:xfrm>
        </p:spPr>
        <p:txBody>
          <a:bodyPr>
            <a:normAutofit fontScale="90000"/>
          </a:bodyPr>
          <a:lstStyle/>
          <a:p>
            <a:br>
              <a:rPr lang="cs-CZ" sz="2800" b="1" dirty="0"/>
            </a:br>
            <a:br>
              <a:rPr lang="cs-CZ" sz="2800" b="1" dirty="0"/>
            </a:br>
            <a:r>
              <a:rPr lang="en-US" sz="2800" b="1" dirty="0"/>
              <a:t>Use of modern imaging</a:t>
            </a:r>
            <a:r>
              <a:rPr lang="cs-CZ" sz="2800" b="1" dirty="0"/>
              <a:t> </a:t>
            </a:r>
            <a:r>
              <a:rPr lang="en-US" sz="2800" b="1" dirty="0"/>
              <a:t>techniques</a:t>
            </a:r>
            <a:r>
              <a:rPr lang="cs-CZ" sz="2800" b="1" dirty="0"/>
              <a:t> </a:t>
            </a:r>
            <a:r>
              <a:rPr lang="en-US" sz="2800" b="1" dirty="0"/>
              <a:t>in teaching </a:t>
            </a:r>
            <a:r>
              <a:rPr lang="cs-CZ" sz="2800" b="1" dirty="0"/>
              <a:t>anatomy </a:t>
            </a:r>
            <a:r>
              <a:rPr lang="en-US" sz="2800" b="1" dirty="0"/>
              <a:t>and research</a:t>
            </a:r>
            <a:br>
              <a:rPr lang="cs-CZ" sz="1300" b="1" dirty="0"/>
            </a:br>
            <a:r>
              <a:rPr lang="en-US" sz="900" dirty="0">
                <a:effectLst/>
                <a:latin typeface="+mj-lt"/>
                <a:ea typeface="Calibri" panose="020F0502020204030204" pitchFamily="34" charset="0"/>
              </a:rPr>
              <a:t>Authors:</a:t>
            </a:r>
            <a:r>
              <a:rPr lang="en-US" sz="1000" spc="-235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sk-SK" sz="1000" dirty="0">
                <a:latin typeface="+mj-lt"/>
              </a:rPr>
              <a:t> </a:t>
            </a:r>
            <a:r>
              <a:rPr lang="sk-SK" sz="900" dirty="0">
                <a:latin typeface="+mj-lt"/>
              </a:rPr>
              <a:t>a </a:t>
            </a:r>
            <a:r>
              <a:rPr lang="sk-SK" sz="900" dirty="0" err="1">
                <a:latin typeface="+mj-lt"/>
              </a:rPr>
              <a:t>collective</a:t>
            </a:r>
            <a:r>
              <a:rPr lang="sk-SK" sz="900" dirty="0">
                <a:latin typeface="+mj-lt"/>
              </a:rPr>
              <a:t> of </a:t>
            </a:r>
            <a:r>
              <a:rPr lang="sk-SK" sz="900" dirty="0" err="1">
                <a:latin typeface="+mj-lt"/>
              </a:rPr>
              <a:t>authors</a:t>
            </a:r>
            <a:r>
              <a:rPr lang="sk-SK" sz="900" dirty="0">
                <a:latin typeface="+mj-lt"/>
              </a:rPr>
              <a:t> </a:t>
            </a:r>
            <a:r>
              <a:rPr lang="sk-SK" sz="900" dirty="0" err="1">
                <a:latin typeface="+mj-lt"/>
              </a:rPr>
              <a:t>under</a:t>
            </a:r>
            <a:r>
              <a:rPr lang="sk-SK" sz="900" dirty="0">
                <a:latin typeface="+mj-lt"/>
              </a:rPr>
              <a:t> </a:t>
            </a:r>
            <a:r>
              <a:rPr lang="sk-SK" sz="900" dirty="0" err="1">
                <a:latin typeface="+mj-lt"/>
              </a:rPr>
              <a:t>the</a:t>
            </a:r>
            <a:r>
              <a:rPr lang="sk-SK" sz="900" dirty="0">
                <a:latin typeface="+mj-lt"/>
              </a:rPr>
              <a:t> </a:t>
            </a:r>
            <a:r>
              <a:rPr lang="sk-SK" sz="900" dirty="0" err="1">
                <a:latin typeface="+mj-lt"/>
              </a:rPr>
              <a:t>leadership</a:t>
            </a:r>
            <a:r>
              <a:rPr lang="sk-SK" sz="900" dirty="0">
                <a:latin typeface="+mj-lt"/>
              </a:rPr>
              <a:t> by </a:t>
            </a:r>
            <a:r>
              <a:rPr lang="en-GB" sz="900" dirty="0">
                <a:latin typeface="+mj-lt"/>
              </a:rPr>
              <a:t>prof. </a:t>
            </a:r>
            <a:r>
              <a:rPr lang="en-GB" sz="900" dirty="0" err="1">
                <a:latin typeface="+mj-lt"/>
              </a:rPr>
              <a:t>MUDr</a:t>
            </a:r>
            <a:r>
              <a:rPr lang="en-GB" sz="900" dirty="0">
                <a:latin typeface="+mj-lt"/>
              </a:rPr>
              <a:t>. Petr Zach, </a:t>
            </a:r>
            <a:r>
              <a:rPr lang="en-GB" sz="900" dirty="0" err="1">
                <a:latin typeface="+mj-lt"/>
              </a:rPr>
              <a:t>CSc</a:t>
            </a:r>
            <a:r>
              <a:rPr lang="en-GB" sz="900" dirty="0">
                <a:latin typeface="+mj-lt"/>
              </a:rPr>
              <a:t>. </a:t>
            </a:r>
            <a:r>
              <a:rPr lang="cs-CZ" sz="900" dirty="0" err="1"/>
              <a:t>f</a:t>
            </a:r>
            <a:r>
              <a:rPr lang="cs-CZ" sz="900" dirty="0" err="1">
                <a:latin typeface="+mj-lt"/>
              </a:rPr>
              <a:t>rom</a:t>
            </a:r>
            <a:r>
              <a:rPr lang="cs-CZ" sz="900" dirty="0">
                <a:latin typeface="+mj-lt"/>
              </a:rPr>
              <a:t> </a:t>
            </a:r>
            <a:r>
              <a:rPr lang="cs-CZ" sz="900" dirty="0" err="1">
                <a:latin typeface="+mj-lt"/>
              </a:rPr>
              <a:t>the</a:t>
            </a:r>
            <a:r>
              <a:rPr lang="cs-CZ" sz="900" dirty="0">
                <a:latin typeface="+mj-lt"/>
              </a:rPr>
              <a:t> Institute </a:t>
            </a:r>
            <a:r>
              <a:rPr lang="cs-CZ" sz="900" dirty="0" err="1">
                <a:latin typeface="+mj-lt"/>
              </a:rPr>
              <a:t>of</a:t>
            </a:r>
            <a:r>
              <a:rPr lang="cs-CZ" sz="900" dirty="0">
                <a:latin typeface="+mj-lt"/>
              </a:rPr>
              <a:t> Anatomy</a:t>
            </a:r>
            <a:r>
              <a:rPr lang="en-GB" sz="900" dirty="0">
                <a:latin typeface="+mj-lt"/>
              </a:rPr>
              <a:t> 3. LF UK</a:t>
            </a:r>
            <a:br>
              <a:rPr lang="cs-CZ" sz="2700" dirty="0"/>
            </a:br>
            <a:br>
              <a:rPr lang="cs-CZ" sz="2700" dirty="0"/>
            </a:br>
            <a:endParaRPr lang="cs-CZ" sz="2800" b="1" dirty="0">
              <a:ln w="1270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73" descr="3l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17" y="82565"/>
            <a:ext cx="913492" cy="88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pitev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275606"/>
            <a:ext cx="1993980" cy="2808312"/>
          </a:xfrm>
          <a:prstGeom prst="rect">
            <a:avLst/>
          </a:prstGeom>
        </p:spPr>
      </p:pic>
      <p:pic>
        <p:nvPicPr>
          <p:cNvPr id="9" name="Obrázek 8" descr="laborka 1.jpg"/>
          <p:cNvPicPr>
            <a:picLocks noChangeAspect="1"/>
          </p:cNvPicPr>
          <p:nvPr/>
        </p:nvPicPr>
        <p:blipFill>
          <a:blip r:embed="rId5" cstate="print"/>
          <a:srcRect r="34250"/>
          <a:stretch>
            <a:fillRect/>
          </a:stretch>
        </p:blipFill>
        <p:spPr>
          <a:xfrm rot="5400000">
            <a:off x="4720063" y="3503807"/>
            <a:ext cx="1625847" cy="1489926"/>
          </a:xfrm>
          <a:prstGeom prst="rect">
            <a:avLst/>
          </a:prstGeom>
        </p:spPr>
      </p:pic>
      <p:pic>
        <p:nvPicPr>
          <p:cNvPr id="10" name="Obrázek 9" descr="laborka 2.jpg"/>
          <p:cNvPicPr>
            <a:picLocks noChangeAspect="1"/>
          </p:cNvPicPr>
          <p:nvPr/>
        </p:nvPicPr>
        <p:blipFill>
          <a:blip r:embed="rId6" cstate="print"/>
          <a:srcRect b="10801"/>
          <a:stretch>
            <a:fillRect/>
          </a:stretch>
        </p:blipFill>
        <p:spPr>
          <a:xfrm>
            <a:off x="4788024" y="1275606"/>
            <a:ext cx="4169160" cy="2034024"/>
          </a:xfrm>
          <a:prstGeom prst="rect">
            <a:avLst/>
          </a:prstGeom>
        </p:spPr>
      </p:pic>
      <p:pic>
        <p:nvPicPr>
          <p:cNvPr id="12" name="Obrázek 11" descr="obr anatomie.jpg"/>
          <p:cNvPicPr>
            <a:picLocks noChangeAspect="1"/>
          </p:cNvPicPr>
          <p:nvPr/>
        </p:nvPicPr>
        <p:blipFill>
          <a:blip r:embed="rId7" cstate="print"/>
          <a:srcRect b="10801"/>
          <a:stretch>
            <a:fillRect/>
          </a:stretch>
        </p:blipFill>
        <p:spPr>
          <a:xfrm>
            <a:off x="6372200" y="3611462"/>
            <a:ext cx="2592288" cy="1300673"/>
          </a:xfrm>
          <a:prstGeom prst="rect">
            <a:avLst/>
          </a:prstGeom>
        </p:spPr>
      </p:pic>
      <p:pic>
        <p:nvPicPr>
          <p:cNvPr id="27650" name="Picture 2" descr="Anatomický stůl | IPVZ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1275606"/>
            <a:ext cx="2391209" cy="1584176"/>
          </a:xfrm>
          <a:prstGeom prst="rect">
            <a:avLst/>
          </a:prstGeom>
          <a:noFill/>
        </p:spPr>
      </p:pic>
      <p:pic>
        <p:nvPicPr>
          <p:cNvPr id="13" name="Obrázek 12" descr="TiskárnaFInal_lf3_Zach.jpeg"/>
          <p:cNvPicPr>
            <a:picLocks noChangeAspect="1"/>
          </p:cNvPicPr>
          <p:nvPr/>
        </p:nvPicPr>
        <p:blipFill>
          <a:blip r:embed="rId9" cstate="print"/>
          <a:srcRect t="9401"/>
          <a:stretch>
            <a:fillRect/>
          </a:stretch>
        </p:blipFill>
        <p:spPr>
          <a:xfrm>
            <a:off x="3203848" y="2931790"/>
            <a:ext cx="1394134" cy="2088510"/>
          </a:xfrm>
          <a:prstGeom prst="rect">
            <a:avLst/>
          </a:prstGeom>
        </p:spPr>
      </p:pic>
      <p:pic>
        <p:nvPicPr>
          <p:cNvPr id="5" name="Picture 2" descr="National institute of mental health Czech Republi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768" y="214296"/>
            <a:ext cx="1697985" cy="928694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4731990"/>
            <a:ext cx="31318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Reg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No.:  CZ.02.2.69/0.0/0.0/16_015/0002362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2.jpeg">
            <a:extLst>
              <a:ext uri="{FF2B5EF4-FFF2-40B4-BE49-F238E27FC236}">
                <a16:creationId xmlns:a16="http://schemas.microsoft.com/office/drawing/2014/main" id="{7049C095-8C3B-90F0-BF4A-BBD47A7600C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851" y="4272562"/>
            <a:ext cx="2844965" cy="4287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929454" cy="500048"/>
          </a:xfrm>
        </p:spPr>
        <p:txBody>
          <a:bodyPr>
            <a:noAutofit/>
          </a:bodyPr>
          <a:lstStyle/>
          <a:p>
            <a:r>
              <a:rPr lang="cs-CZ" sz="1900" b="1" dirty="0">
                <a:solidFill>
                  <a:schemeClr val="accent1"/>
                </a:solidFill>
              </a:rPr>
              <a:t>Use </a:t>
            </a:r>
            <a:r>
              <a:rPr lang="cs-CZ" sz="1900" b="1" dirty="0" err="1">
                <a:solidFill>
                  <a:schemeClr val="accent1"/>
                </a:solidFill>
              </a:rPr>
              <a:t>of</a:t>
            </a:r>
            <a:r>
              <a:rPr lang="cs-CZ" sz="1900" b="1" dirty="0">
                <a:solidFill>
                  <a:schemeClr val="accent1"/>
                </a:solidFill>
              </a:rPr>
              <a:t> </a:t>
            </a:r>
            <a:r>
              <a:rPr lang="cs-CZ" sz="1900" b="1" dirty="0" err="1">
                <a:solidFill>
                  <a:schemeClr val="accent1"/>
                </a:solidFill>
              </a:rPr>
              <a:t>modern</a:t>
            </a:r>
            <a:r>
              <a:rPr lang="cs-CZ" sz="1900" b="1" dirty="0">
                <a:solidFill>
                  <a:schemeClr val="accent1"/>
                </a:solidFill>
              </a:rPr>
              <a:t> </a:t>
            </a:r>
            <a:r>
              <a:rPr lang="cs-CZ" sz="1900" b="1" dirty="0" err="1">
                <a:solidFill>
                  <a:schemeClr val="accent1"/>
                </a:solidFill>
              </a:rPr>
              <a:t>imaging</a:t>
            </a:r>
            <a:r>
              <a:rPr lang="cs-CZ" sz="1900" b="1" dirty="0">
                <a:solidFill>
                  <a:schemeClr val="accent1"/>
                </a:solidFill>
              </a:rPr>
              <a:t> </a:t>
            </a:r>
            <a:r>
              <a:rPr lang="cs-CZ" sz="1900" b="1" dirty="0" err="1">
                <a:solidFill>
                  <a:schemeClr val="accent1"/>
                </a:solidFill>
              </a:rPr>
              <a:t>techniques</a:t>
            </a:r>
            <a:r>
              <a:rPr lang="cs-CZ" sz="1900" b="1" dirty="0">
                <a:solidFill>
                  <a:schemeClr val="accent1"/>
                </a:solidFill>
              </a:rPr>
              <a:t> in </a:t>
            </a:r>
            <a:r>
              <a:rPr lang="cs-CZ" sz="1900" b="1" dirty="0" err="1">
                <a:solidFill>
                  <a:schemeClr val="accent1"/>
                </a:solidFill>
              </a:rPr>
              <a:t>teaching</a:t>
            </a:r>
            <a:r>
              <a:rPr lang="cs-CZ" sz="1900" b="1" dirty="0">
                <a:solidFill>
                  <a:schemeClr val="accent1"/>
                </a:solidFill>
              </a:rPr>
              <a:t> </a:t>
            </a:r>
            <a:r>
              <a:rPr lang="cs-CZ" sz="1900" b="1" dirty="0" err="1">
                <a:solidFill>
                  <a:schemeClr val="accent1"/>
                </a:solidFill>
              </a:rPr>
              <a:t>and</a:t>
            </a:r>
            <a:r>
              <a:rPr lang="cs-CZ" sz="1900" b="1" dirty="0">
                <a:solidFill>
                  <a:schemeClr val="accent1"/>
                </a:solidFill>
              </a:rPr>
              <a:t> </a:t>
            </a:r>
            <a:r>
              <a:rPr lang="cs-CZ" sz="1900" b="1" dirty="0" err="1">
                <a:solidFill>
                  <a:schemeClr val="accent1"/>
                </a:solidFill>
              </a:rPr>
              <a:t>research</a:t>
            </a:r>
            <a:endParaRPr lang="cs-CZ" sz="19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844" y="428610"/>
            <a:ext cx="6300192" cy="50405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1400" dirty="0" err="1"/>
              <a:t>Combination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classical</a:t>
            </a:r>
            <a:r>
              <a:rPr lang="cs-CZ" sz="1400" dirty="0"/>
              <a:t> anatomy </a:t>
            </a:r>
            <a:r>
              <a:rPr lang="cs-CZ" sz="1400" dirty="0" err="1"/>
              <a:t>teaching</a:t>
            </a:r>
            <a:r>
              <a:rPr lang="cs-CZ" sz="1400" dirty="0"/>
              <a:t> on </a:t>
            </a:r>
            <a:r>
              <a:rPr lang="cs-CZ" sz="1400" dirty="0" err="1"/>
              <a:t>cadavers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modern</a:t>
            </a:r>
            <a:r>
              <a:rPr lang="cs-CZ" sz="1400" dirty="0"/>
              <a:t> </a:t>
            </a:r>
            <a:r>
              <a:rPr lang="cs-CZ" sz="1400" dirty="0" err="1"/>
              <a:t>imaging</a:t>
            </a:r>
            <a:r>
              <a:rPr lang="cs-CZ" sz="1400" dirty="0"/>
              <a:t> </a:t>
            </a:r>
            <a:r>
              <a:rPr lang="cs-CZ" sz="1400" dirty="0" err="1"/>
              <a:t>techniques</a:t>
            </a:r>
            <a:endParaRPr lang="cs-CZ" sz="1400" dirty="0"/>
          </a:p>
          <a:p>
            <a:pPr>
              <a:buNone/>
            </a:pPr>
            <a:r>
              <a:rPr lang="cs-CZ" sz="1400" dirty="0"/>
              <a:t>CT, MRI, </a:t>
            </a:r>
            <a:r>
              <a:rPr lang="cs-CZ" sz="1400" dirty="0" err="1"/>
              <a:t>Anatomage</a:t>
            </a:r>
            <a:r>
              <a:rPr lang="cs-CZ" sz="1400" dirty="0"/>
              <a:t>, CLARITY, </a:t>
            </a:r>
            <a:r>
              <a:rPr lang="cs-CZ" sz="1400" dirty="0" err="1"/>
              <a:t>micro</a:t>
            </a:r>
            <a:r>
              <a:rPr lang="cs-CZ" sz="1400" dirty="0"/>
              <a:t>-CT…</a:t>
            </a:r>
          </a:p>
          <a:p>
            <a:endParaRPr lang="cs-CZ" dirty="0"/>
          </a:p>
        </p:txBody>
      </p:sp>
      <p:pic>
        <p:nvPicPr>
          <p:cNvPr id="1026" name="Picture 2" descr="Mansfield ISD Anatomage Table Brings Anatomy To Li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944" y="2031690"/>
            <a:ext cx="1561538" cy="2214246"/>
          </a:xfrm>
          <a:prstGeom prst="rect">
            <a:avLst/>
          </a:prstGeom>
          <a:noFill/>
        </p:spPr>
      </p:pic>
      <p:pic>
        <p:nvPicPr>
          <p:cNvPr id="1028" name="Picture 4" descr="CLARITY makes clear brains (and awesome GIFs)"/>
          <p:cNvPicPr>
            <a:picLocks noChangeAspect="1" noChangeArrowheads="1"/>
          </p:cNvPicPr>
          <p:nvPr/>
        </p:nvPicPr>
        <p:blipFill>
          <a:blip r:embed="rId3" cstate="print"/>
          <a:srcRect l="22012" r="25328"/>
          <a:stretch>
            <a:fillRect/>
          </a:stretch>
        </p:blipFill>
        <p:spPr bwMode="auto">
          <a:xfrm>
            <a:off x="2407815" y="2193708"/>
            <a:ext cx="1764393" cy="1944216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211710"/>
            <a:ext cx="2643237" cy="197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313454" y="4228337"/>
            <a:ext cx="1860272" cy="500212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/>
              <a:t>dissection</a:t>
            </a:r>
            <a:r>
              <a:rPr lang="cs-CZ" dirty="0"/>
              <a:t> table</a:t>
            </a:r>
          </a:p>
          <a:p>
            <a:r>
              <a:rPr lang="cs-CZ" dirty="0" err="1"/>
              <a:t>for</a:t>
            </a:r>
            <a:r>
              <a:rPr lang="cs-CZ" dirty="0"/>
              <a:t> anatomy </a:t>
            </a:r>
            <a:r>
              <a:rPr lang="cs-CZ" dirty="0" err="1"/>
              <a:t>students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339752" y="4227934"/>
            <a:ext cx="1787624" cy="500212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r>
              <a:rPr lang="cs-CZ" dirty="0"/>
              <a:t>CLARITY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brain</a:t>
            </a:r>
            <a:r>
              <a:rPr lang="cs-CZ" dirty="0"/>
              <a:t> </a:t>
            </a:r>
          </a:p>
          <a:p>
            <a:r>
              <a:rPr lang="cs-CZ" dirty="0" err="1"/>
              <a:t>macro</a:t>
            </a:r>
            <a:r>
              <a:rPr lang="cs-CZ" dirty="0"/>
              <a:t>/</a:t>
            </a:r>
            <a:r>
              <a:rPr lang="cs-CZ" dirty="0" err="1"/>
              <a:t>micro</a:t>
            </a:r>
            <a:r>
              <a:rPr lang="cs-CZ" dirty="0"/>
              <a:t> </a:t>
            </a:r>
            <a:r>
              <a:rPr lang="cs-CZ" dirty="0" err="1"/>
              <a:t>structure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55976" y="4227934"/>
            <a:ext cx="2706722" cy="500212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r>
              <a:rPr lang="cs-CZ" dirty="0" err="1"/>
              <a:t>Micro</a:t>
            </a:r>
            <a:r>
              <a:rPr lang="cs-CZ" dirty="0"/>
              <a:t>-CT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vessels</a:t>
            </a:r>
            <a:r>
              <a:rPr lang="cs-CZ" dirty="0"/>
              <a:t> in </a:t>
            </a:r>
            <a:r>
              <a:rPr lang="cs-CZ" dirty="0" err="1"/>
              <a:t>brown</a:t>
            </a:r>
            <a:endParaRPr lang="cs-CZ" dirty="0"/>
          </a:p>
          <a:p>
            <a:r>
              <a:rPr lang="cs-CZ" dirty="0" err="1"/>
              <a:t>adipose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3D </a:t>
            </a:r>
            <a:r>
              <a:rPr lang="cs-CZ" dirty="0" err="1"/>
              <a:t>recon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09362" y="4745707"/>
            <a:ext cx="6840760" cy="34632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68653" tIns="34327" rIns="68653" bIns="34327" rtlCol="0">
            <a:spAutoFit/>
          </a:bodyPr>
          <a:lstStyle/>
          <a:p>
            <a:r>
              <a:rPr lang="cs-CZ" sz="900" dirty="0" err="1"/>
              <a:t>Mrzílková</a:t>
            </a:r>
            <a:r>
              <a:rPr lang="cs-CZ" sz="900" dirty="0"/>
              <a:t> J, </a:t>
            </a:r>
            <a:r>
              <a:rPr lang="cs-CZ" sz="900" dirty="0" err="1"/>
              <a:t>Patzelt</a:t>
            </a:r>
            <a:r>
              <a:rPr lang="cs-CZ" sz="900" dirty="0"/>
              <a:t> M, </a:t>
            </a:r>
            <a:r>
              <a:rPr lang="cs-CZ" sz="900" dirty="0" err="1"/>
              <a:t>Gallina</a:t>
            </a:r>
            <a:r>
              <a:rPr lang="cs-CZ" sz="900" dirty="0"/>
              <a:t> P, </a:t>
            </a:r>
            <a:r>
              <a:rPr lang="cs-CZ" sz="900" dirty="0" err="1"/>
              <a:t>Wurst</a:t>
            </a:r>
            <a:r>
              <a:rPr lang="cs-CZ" sz="900" dirty="0"/>
              <a:t> Z, </a:t>
            </a:r>
            <a:r>
              <a:rPr lang="cs-CZ" sz="900" dirty="0" err="1"/>
              <a:t>Šeremeta</a:t>
            </a:r>
            <a:r>
              <a:rPr lang="cs-CZ" sz="900" dirty="0"/>
              <a:t> M, Dudák J, Krejčí F, Žemlička J, Musil V, </a:t>
            </a:r>
            <a:r>
              <a:rPr lang="cs-CZ" sz="900" dirty="0" err="1"/>
              <a:t>Karch</a:t>
            </a:r>
            <a:r>
              <a:rPr lang="cs-CZ" sz="900" dirty="0"/>
              <a:t> J, Rosina J</a:t>
            </a:r>
            <a:r>
              <a:rPr lang="cs-CZ" sz="900" b="1" dirty="0"/>
              <a:t>, Zach P</a:t>
            </a:r>
            <a:r>
              <a:rPr lang="cs-CZ" sz="900" dirty="0"/>
              <a:t>.</a:t>
            </a:r>
          </a:p>
          <a:p>
            <a:r>
              <a:rPr lang="cs-CZ" sz="900" dirty="0" err="1"/>
              <a:t>Imaging</a:t>
            </a:r>
            <a:r>
              <a:rPr lang="cs-CZ" sz="900" dirty="0"/>
              <a:t> </a:t>
            </a:r>
            <a:r>
              <a:rPr lang="cs-CZ" sz="900" dirty="0" err="1"/>
              <a:t>of</a:t>
            </a:r>
            <a:r>
              <a:rPr lang="cs-CZ" sz="900" dirty="0"/>
              <a:t> Mouse </a:t>
            </a:r>
            <a:r>
              <a:rPr lang="cs-CZ" sz="900" dirty="0" err="1"/>
              <a:t>Brain</a:t>
            </a:r>
            <a:r>
              <a:rPr lang="cs-CZ" sz="900" dirty="0"/>
              <a:t> </a:t>
            </a:r>
            <a:r>
              <a:rPr lang="cs-CZ" sz="900" dirty="0" err="1"/>
              <a:t>Fixated</a:t>
            </a:r>
            <a:r>
              <a:rPr lang="cs-CZ" sz="900" dirty="0"/>
              <a:t> in </a:t>
            </a:r>
            <a:r>
              <a:rPr lang="cs-CZ" sz="900" dirty="0" err="1"/>
              <a:t>Ethanol</a:t>
            </a:r>
            <a:r>
              <a:rPr lang="cs-CZ" sz="900" dirty="0"/>
              <a:t> in </a:t>
            </a:r>
            <a:r>
              <a:rPr lang="cs-CZ" sz="900" dirty="0" err="1"/>
              <a:t>Micro</a:t>
            </a:r>
            <a:r>
              <a:rPr lang="cs-CZ" sz="900" dirty="0"/>
              <a:t>-CT. </a:t>
            </a:r>
            <a:r>
              <a:rPr lang="cs-CZ" sz="900" dirty="0" err="1"/>
              <a:t>Biomed</a:t>
            </a:r>
            <a:r>
              <a:rPr lang="cs-CZ" sz="900" dirty="0"/>
              <a:t> Res </a:t>
            </a:r>
            <a:r>
              <a:rPr lang="cs-CZ" sz="900" dirty="0" err="1"/>
              <a:t>Int</a:t>
            </a:r>
            <a:r>
              <a:rPr lang="cs-CZ" sz="900" dirty="0"/>
              <a:t>. 2019 </a:t>
            </a:r>
            <a:r>
              <a:rPr lang="cs-CZ" sz="900" dirty="0" err="1"/>
              <a:t>Jul</a:t>
            </a:r>
            <a:r>
              <a:rPr lang="cs-CZ" sz="900" dirty="0"/>
              <a:t> 14;2019:2054262. </a:t>
            </a:r>
            <a:r>
              <a:rPr lang="cs-CZ" sz="900" dirty="0" err="1"/>
              <a:t>doi</a:t>
            </a:r>
            <a:r>
              <a:rPr lang="cs-CZ" sz="900" dirty="0"/>
              <a:t>: 10.1155/2019/2054262. </a:t>
            </a:r>
            <a:r>
              <a:rPr lang="cs-CZ" sz="900" b="1" dirty="0"/>
              <a:t>IF: 2.276/2019.</a:t>
            </a:r>
            <a:endParaRPr lang="cs-CZ" sz="900" dirty="0"/>
          </a:p>
        </p:txBody>
      </p:sp>
      <p:pic>
        <p:nvPicPr>
          <p:cNvPr id="1031" name="Picture 7" descr="Anatomage Table | Joffin Scientific Instruments Nig. Ltd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31590"/>
            <a:ext cx="2319214" cy="732872"/>
          </a:xfrm>
          <a:prstGeom prst="rect">
            <a:avLst/>
          </a:prstGeom>
          <a:noFill/>
        </p:spPr>
      </p:pic>
      <p:pic>
        <p:nvPicPr>
          <p:cNvPr id="1035" name="Picture 11" descr="Brain Slice &amp; Tissue Chambers - NB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987574"/>
            <a:ext cx="1263494" cy="949395"/>
          </a:xfrm>
          <a:prstGeom prst="rect">
            <a:avLst/>
          </a:prstGeom>
          <a:noFill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7" cstate="print"/>
          <a:srcRect l="38581" t="26200" r="16532" b="12901"/>
          <a:stretch>
            <a:fillRect/>
          </a:stretch>
        </p:blipFill>
        <p:spPr bwMode="auto">
          <a:xfrm>
            <a:off x="6924167" y="123478"/>
            <a:ext cx="207581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8" cstate="print"/>
          <a:srcRect l="33269" t="28500" r="16726" b="12701"/>
          <a:stretch>
            <a:fillRect/>
          </a:stretch>
        </p:blipFill>
        <p:spPr bwMode="auto">
          <a:xfrm>
            <a:off x="7186070" y="1851670"/>
            <a:ext cx="185077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9" cstate="print"/>
          <a:srcRect l="37994" t="18700" r="19482" b="13401"/>
          <a:stretch>
            <a:fillRect/>
          </a:stretch>
        </p:blipFill>
        <p:spPr bwMode="auto">
          <a:xfrm>
            <a:off x="7380176" y="3147814"/>
            <a:ext cx="176382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ovéPole 20"/>
          <p:cNvSpPr txBox="1"/>
          <p:nvPr/>
        </p:nvSpPr>
        <p:spPr>
          <a:xfrm>
            <a:off x="7308304" y="4681835"/>
            <a:ext cx="1785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Micro</a:t>
            </a:r>
            <a:r>
              <a:rPr lang="cs-CZ" sz="1200" dirty="0"/>
              <a:t>-CT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mouse</a:t>
            </a:r>
            <a:r>
              <a:rPr lang="cs-CZ" sz="1200" dirty="0"/>
              <a:t> </a:t>
            </a:r>
            <a:r>
              <a:rPr lang="cs-CZ" sz="1200" dirty="0" err="1"/>
              <a:t>brain</a:t>
            </a:r>
            <a:endParaRPr lang="cs-CZ" sz="1200" dirty="0"/>
          </a:p>
          <a:p>
            <a:r>
              <a:rPr lang="cs-CZ" sz="1200" dirty="0" err="1"/>
              <a:t>With</a:t>
            </a:r>
            <a:r>
              <a:rPr lang="cs-CZ" sz="1200" dirty="0"/>
              <a:t> </a:t>
            </a:r>
            <a:r>
              <a:rPr lang="cs-CZ" sz="1200" dirty="0" err="1"/>
              <a:t>ethanol</a:t>
            </a:r>
            <a:r>
              <a:rPr lang="cs-CZ" sz="1200" dirty="0"/>
              <a:t> </a:t>
            </a:r>
            <a:r>
              <a:rPr lang="cs-CZ" sz="1200" dirty="0" err="1"/>
              <a:t>fixation</a:t>
            </a:r>
            <a:endParaRPr lang="cs-CZ" sz="1200" dirty="0"/>
          </a:p>
        </p:txBody>
      </p:sp>
      <p:pic>
        <p:nvPicPr>
          <p:cNvPr id="43015" name="Picture 7" descr="Micro CT-Scanner: SkyScan 1275, Bruker | Otto H. York Center for  Environmental Engineering and Science"/>
          <p:cNvPicPr>
            <a:picLocks noChangeAspect="1" noChangeArrowheads="1"/>
          </p:cNvPicPr>
          <p:nvPr/>
        </p:nvPicPr>
        <p:blipFill>
          <a:blip r:embed="rId10" cstate="print"/>
          <a:srcRect t="23620"/>
          <a:stretch>
            <a:fillRect/>
          </a:stretch>
        </p:blipFill>
        <p:spPr bwMode="auto">
          <a:xfrm>
            <a:off x="4427984" y="843558"/>
            <a:ext cx="2094994" cy="1200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712" y="339502"/>
            <a:ext cx="5040560" cy="637580"/>
          </a:xfrm>
        </p:spPr>
        <p:txBody>
          <a:bodyPr>
            <a:normAutofit/>
          </a:bodyPr>
          <a:lstStyle/>
          <a:p>
            <a:r>
              <a:rPr lang="cs-CZ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</a:t>
            </a:r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</a:t>
            </a:r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</a:t>
            </a:r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attention</a:t>
            </a:r>
            <a:endParaRPr lang="cs-CZ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cs-CZ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1988" name="Picture 4" descr="File:Coronal cross-section of human brain.jpg - Wikimedia Commons"/>
          <p:cNvPicPr>
            <a:picLocks noChangeAspect="1" noChangeArrowheads="1"/>
          </p:cNvPicPr>
          <p:nvPr/>
        </p:nvPicPr>
        <p:blipFill>
          <a:blip r:embed="rId2" cstate="print"/>
          <a:srcRect l="10333" r="11260" b="4779"/>
          <a:stretch>
            <a:fillRect/>
          </a:stretch>
        </p:blipFill>
        <p:spPr bwMode="auto">
          <a:xfrm>
            <a:off x="179512" y="1635646"/>
            <a:ext cx="3024336" cy="2736304"/>
          </a:xfrm>
          <a:prstGeom prst="rect">
            <a:avLst/>
          </a:prstGeom>
          <a:noFill/>
        </p:spPr>
      </p:pic>
      <p:pic>
        <p:nvPicPr>
          <p:cNvPr id="41990" name="Picture 6" descr="Figure 2 from Mathematically Quantifying Learning Experience : Correlating Magnetic  Resonance Imaging ( MRI ) and Plastinated Brain Sections Using Utility  Analysis | Semantic Scholar"/>
          <p:cNvPicPr>
            <a:picLocks noChangeAspect="1" noChangeArrowheads="1"/>
          </p:cNvPicPr>
          <p:nvPr/>
        </p:nvPicPr>
        <p:blipFill>
          <a:blip r:embed="rId3" cstate="print"/>
          <a:srcRect l="45359" b="8636"/>
          <a:stretch>
            <a:fillRect/>
          </a:stretch>
        </p:blipFill>
        <p:spPr bwMode="auto">
          <a:xfrm>
            <a:off x="3275856" y="1635646"/>
            <a:ext cx="2714514" cy="2736304"/>
          </a:xfrm>
          <a:prstGeom prst="rect">
            <a:avLst/>
          </a:prstGeom>
          <a:noFill/>
        </p:spPr>
      </p:pic>
      <p:pic>
        <p:nvPicPr>
          <p:cNvPr id="41992" name="Picture 8" descr="File:DTI-sagittal-fibers.jpg - Wikiped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635646"/>
            <a:ext cx="2937783" cy="2739246"/>
          </a:xfrm>
          <a:prstGeom prst="rect">
            <a:avLst/>
          </a:prstGeom>
          <a:noFill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4532765"/>
            <a:ext cx="3209928" cy="61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4" y="71420"/>
            <a:ext cx="8712968" cy="565571"/>
          </a:xfrm>
        </p:spPr>
        <p:txBody>
          <a:bodyPr>
            <a:noAutofit/>
          </a:bodyPr>
          <a:lstStyle/>
          <a:p>
            <a:r>
              <a:rPr lang="cs-CZ" sz="24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</a:t>
            </a:r>
            <a:r>
              <a:rPr lang="cs-CZ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topic</a:t>
            </a:r>
            <a:r>
              <a:rPr lang="cs-CZ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= CNS </a:t>
            </a:r>
            <a:r>
              <a:rPr lang="cs-CZ" sz="24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structural</a:t>
            </a:r>
            <a:r>
              <a:rPr lang="cs-CZ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asymmetry</a:t>
            </a:r>
            <a:r>
              <a:rPr lang="cs-CZ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</a:t>
            </a:r>
            <a:r>
              <a:rPr lang="cs-CZ" sz="24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health</a:t>
            </a:r>
            <a:r>
              <a:rPr lang="cs-CZ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cs-CZ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disease</a:t>
            </a:r>
            <a:endParaRPr lang="cs-CZ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71550"/>
            <a:ext cx="8579296" cy="3607049"/>
          </a:xfrm>
        </p:spPr>
        <p:txBody>
          <a:bodyPr>
            <a:normAutofit fontScale="92500"/>
          </a:bodyPr>
          <a:lstStyle/>
          <a:p>
            <a:r>
              <a:rPr lang="cs-CZ" sz="21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CNS a </a:t>
            </a:r>
            <a:r>
              <a:rPr lang="cs-CZ" sz="21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its</a:t>
            </a:r>
            <a:r>
              <a:rPr lang="cs-CZ" sz="21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21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regular</a:t>
            </a:r>
            <a:r>
              <a:rPr lang="cs-CZ" sz="21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makro </a:t>
            </a:r>
            <a:r>
              <a:rPr lang="cs-CZ" sz="21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and</a:t>
            </a:r>
            <a:r>
              <a:rPr lang="cs-CZ" sz="21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21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micro</a:t>
            </a:r>
            <a:r>
              <a:rPr lang="cs-CZ" sz="21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21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structural</a:t>
            </a:r>
            <a:r>
              <a:rPr lang="cs-CZ" sz="21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21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rigth</a:t>
            </a:r>
            <a:r>
              <a:rPr lang="cs-CZ" sz="21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-</a:t>
            </a:r>
            <a:r>
              <a:rPr lang="cs-CZ" sz="21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left</a:t>
            </a:r>
            <a:r>
              <a:rPr lang="cs-CZ" sz="21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/ </a:t>
            </a:r>
            <a:r>
              <a:rPr lang="cs-CZ" sz="21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left</a:t>
            </a:r>
            <a:r>
              <a:rPr lang="cs-CZ" sz="21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_</a:t>
            </a:r>
            <a:r>
              <a:rPr lang="cs-CZ" sz="21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right</a:t>
            </a:r>
            <a:r>
              <a:rPr lang="cs-CZ" sz="21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21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asymmetries</a:t>
            </a:r>
            <a:r>
              <a:rPr lang="cs-CZ" sz="21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:</a:t>
            </a:r>
          </a:p>
          <a:p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Yakovlevian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torsion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petalia</a:t>
            </a:r>
            <a:endParaRPr lang="cs-CZ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Planum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temporale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hippocampus</a:t>
            </a:r>
            <a:endParaRPr lang="cs-CZ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Speech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centers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Broca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Wernicke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)</a:t>
            </a:r>
          </a:p>
          <a:p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Cytoarchitectonics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dendritic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arborization</a:t>
            </a:r>
            <a:endParaRPr lang="cs-CZ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Ventricular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asymmetry</a:t>
            </a:r>
            <a:endParaRPr lang="cs-CZ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Biochemical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asymmetries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cNOS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, cholin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etc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.)</a:t>
            </a:r>
          </a:p>
          <a:p>
            <a:endParaRPr lang="cs-CZ" sz="2100" u="sng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cs-CZ" sz="21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Aberrant</a:t>
            </a:r>
            <a:r>
              <a:rPr lang="cs-CZ" sz="21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CNS </a:t>
            </a:r>
            <a:r>
              <a:rPr lang="cs-CZ" sz="21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asymmetries</a:t>
            </a:r>
            <a:r>
              <a:rPr lang="cs-CZ" sz="21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:</a:t>
            </a:r>
          </a:p>
          <a:p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Dyslexia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schizophrenia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, Alzheimer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disease</a:t>
            </a:r>
            <a:endParaRPr lang="cs-CZ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…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possibly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other</a:t>
            </a:r>
            <a:r>
              <a:rPr lang="cs-CZ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  <a:p>
            <a:endParaRPr lang="cs-CZ" dirty="0"/>
          </a:p>
        </p:txBody>
      </p:sp>
      <p:pic>
        <p:nvPicPr>
          <p:cNvPr id="47106" name="Picture 2" descr="Mapping brain asymmetry | Nature Reviews Neuroscience"/>
          <p:cNvPicPr>
            <a:picLocks noChangeAspect="1" noChangeArrowheads="1"/>
          </p:cNvPicPr>
          <p:nvPr/>
        </p:nvPicPr>
        <p:blipFill>
          <a:blip r:embed="rId2" cstate="print"/>
          <a:srcRect l="13860" t="2611" r="16841" b="9908"/>
          <a:stretch>
            <a:fillRect/>
          </a:stretch>
        </p:blipFill>
        <p:spPr bwMode="auto">
          <a:xfrm>
            <a:off x="6374380" y="1203598"/>
            <a:ext cx="2769620" cy="3373901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 l="39768" t="32199" r="39758" b="40501"/>
          <a:stretch>
            <a:fillRect/>
          </a:stretch>
        </p:blipFill>
        <p:spPr bwMode="auto">
          <a:xfrm>
            <a:off x="4211960" y="1203598"/>
            <a:ext cx="21122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 l="39768" t="23100" r="39758" b="46801"/>
          <a:stretch>
            <a:fillRect/>
          </a:stretch>
        </p:blipFill>
        <p:spPr bwMode="auto">
          <a:xfrm>
            <a:off x="4427984" y="2859782"/>
            <a:ext cx="1872208" cy="154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7504" y="4443959"/>
            <a:ext cx="432048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900" dirty="0"/>
              <a:t>Hovorkova P, </a:t>
            </a:r>
            <a:r>
              <a:rPr lang="cs-CZ" sz="900" dirty="0" err="1"/>
              <a:t>Kristofikova</a:t>
            </a:r>
            <a:r>
              <a:rPr lang="cs-CZ" sz="900" dirty="0"/>
              <a:t> Z, </a:t>
            </a:r>
            <a:r>
              <a:rPr lang="cs-CZ" sz="900" dirty="0" err="1"/>
              <a:t>Horinek</a:t>
            </a:r>
            <a:r>
              <a:rPr lang="cs-CZ" sz="900" dirty="0"/>
              <a:t> A, </a:t>
            </a:r>
            <a:r>
              <a:rPr lang="cs-CZ" sz="900" dirty="0" err="1"/>
              <a:t>Ripova</a:t>
            </a:r>
            <a:r>
              <a:rPr lang="cs-CZ" sz="900" dirty="0"/>
              <a:t> D, Majer E, </a:t>
            </a:r>
            <a:r>
              <a:rPr lang="cs-CZ" sz="900" b="1" dirty="0"/>
              <a:t>Zach P</a:t>
            </a:r>
            <a:r>
              <a:rPr lang="cs-CZ" sz="900" dirty="0"/>
              <a:t>, </a:t>
            </a:r>
            <a:r>
              <a:rPr lang="cs-CZ" sz="900" dirty="0" err="1"/>
              <a:t>Sellinger</a:t>
            </a:r>
            <a:r>
              <a:rPr lang="cs-CZ" sz="900" dirty="0"/>
              <a:t> P, </a:t>
            </a:r>
            <a:r>
              <a:rPr lang="cs-CZ" sz="900" dirty="0" err="1"/>
              <a:t>Ricny</a:t>
            </a:r>
            <a:r>
              <a:rPr lang="cs-CZ" sz="900" dirty="0"/>
              <a:t> J. </a:t>
            </a:r>
            <a:r>
              <a:rPr lang="cs-CZ" sz="900" dirty="0" err="1"/>
              <a:t>Lateralization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17beta-</a:t>
            </a:r>
            <a:r>
              <a:rPr lang="cs-CZ" sz="900" dirty="0" err="1"/>
              <a:t>hydroxysteroid</a:t>
            </a:r>
            <a:r>
              <a:rPr lang="cs-CZ" sz="900" dirty="0"/>
              <a:t> </a:t>
            </a:r>
            <a:r>
              <a:rPr lang="cs-CZ" sz="900" dirty="0" err="1"/>
              <a:t>dehydrogenase</a:t>
            </a:r>
            <a:r>
              <a:rPr lang="cs-CZ" sz="900" dirty="0"/>
              <a:t> type 10 in </a:t>
            </a:r>
            <a:r>
              <a:rPr lang="cs-CZ" sz="900" dirty="0" err="1"/>
              <a:t>hippocampi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demented</a:t>
            </a:r>
            <a:r>
              <a:rPr lang="cs-CZ" sz="900" dirty="0"/>
              <a:t> </a:t>
            </a:r>
            <a:r>
              <a:rPr lang="cs-CZ" sz="900" dirty="0" err="1"/>
              <a:t>and</a:t>
            </a:r>
            <a:r>
              <a:rPr lang="cs-CZ" sz="900" dirty="0"/>
              <a:t> </a:t>
            </a:r>
            <a:r>
              <a:rPr lang="cs-CZ" sz="900" dirty="0" err="1"/>
              <a:t>psychotic</a:t>
            </a:r>
            <a:r>
              <a:rPr lang="cs-CZ" sz="900" dirty="0"/>
              <a:t> </a:t>
            </a:r>
            <a:r>
              <a:rPr lang="cs-CZ" sz="900" dirty="0" err="1"/>
              <a:t>people</a:t>
            </a:r>
            <a:r>
              <a:rPr lang="cs-CZ" sz="900" dirty="0"/>
              <a:t>. Dement Geriatr </a:t>
            </a:r>
            <a:r>
              <a:rPr lang="cs-CZ" sz="900" dirty="0" err="1"/>
              <a:t>Cogn</a:t>
            </a:r>
            <a:r>
              <a:rPr lang="cs-CZ" sz="900" dirty="0"/>
              <a:t> </a:t>
            </a:r>
            <a:r>
              <a:rPr lang="cs-CZ" sz="900" dirty="0" err="1"/>
              <a:t>Disord</a:t>
            </a:r>
            <a:r>
              <a:rPr lang="cs-CZ" sz="900" dirty="0"/>
              <a:t>. 2008;26(3):193-8. </a:t>
            </a:r>
            <a:r>
              <a:rPr lang="cs-CZ" sz="900" dirty="0" err="1"/>
              <a:t>doi</a:t>
            </a:r>
            <a:r>
              <a:rPr lang="cs-CZ" sz="900" dirty="0"/>
              <a:t>: 10.1159/000151778. </a:t>
            </a:r>
            <a:r>
              <a:rPr lang="cs-CZ" sz="900" b="1" dirty="0"/>
              <a:t>IF: 3.142/2008.</a:t>
            </a:r>
            <a:endParaRPr lang="cs-CZ" sz="900" dirty="0"/>
          </a:p>
        </p:txBody>
      </p:sp>
      <p:sp>
        <p:nvSpPr>
          <p:cNvPr id="10" name="Obdélník 9"/>
          <p:cNvSpPr/>
          <p:nvPr/>
        </p:nvSpPr>
        <p:spPr>
          <a:xfrm>
            <a:off x="5148064" y="4587974"/>
            <a:ext cx="3707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Toga AW, </a:t>
            </a:r>
            <a:r>
              <a:rPr lang="cs-CZ" sz="800" dirty="0" err="1"/>
              <a:t>Thompson</a:t>
            </a:r>
            <a:r>
              <a:rPr lang="cs-CZ" sz="800" dirty="0"/>
              <a:t> PM. </a:t>
            </a:r>
            <a:r>
              <a:rPr lang="cs-CZ" sz="800" dirty="0" err="1"/>
              <a:t>Mapping</a:t>
            </a:r>
            <a:r>
              <a:rPr lang="cs-CZ" sz="800" dirty="0"/>
              <a:t> </a:t>
            </a:r>
            <a:r>
              <a:rPr lang="cs-CZ" sz="800" dirty="0" err="1"/>
              <a:t>brain</a:t>
            </a:r>
            <a:r>
              <a:rPr lang="cs-CZ" sz="800" dirty="0"/>
              <a:t> </a:t>
            </a:r>
            <a:r>
              <a:rPr lang="cs-CZ" sz="800" dirty="0" err="1"/>
              <a:t>asymmetry</a:t>
            </a:r>
            <a:r>
              <a:rPr lang="cs-CZ" sz="800" dirty="0"/>
              <a:t>. </a:t>
            </a:r>
            <a:r>
              <a:rPr lang="cs-CZ" sz="800" dirty="0" err="1"/>
              <a:t>Nat</a:t>
            </a:r>
            <a:r>
              <a:rPr lang="cs-CZ" sz="800" dirty="0"/>
              <a:t> </a:t>
            </a:r>
            <a:r>
              <a:rPr lang="cs-CZ" sz="800" dirty="0" err="1"/>
              <a:t>Rev</a:t>
            </a:r>
            <a:r>
              <a:rPr lang="cs-CZ" sz="800" dirty="0"/>
              <a:t> </a:t>
            </a:r>
            <a:r>
              <a:rPr lang="cs-CZ" sz="800" dirty="0" err="1"/>
              <a:t>Neurosci</a:t>
            </a:r>
            <a:r>
              <a:rPr lang="cs-CZ" sz="800" dirty="0"/>
              <a:t>. 2003 Jan;4(1):37-48. </a:t>
            </a:r>
            <a:r>
              <a:rPr lang="cs-CZ" sz="800" dirty="0" err="1"/>
              <a:t>doi</a:t>
            </a:r>
            <a:r>
              <a:rPr lang="cs-CZ" sz="800" dirty="0"/>
              <a:t>: 10.1038/nrn1009.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7858148" cy="465516"/>
          </a:xfrm>
        </p:spPr>
        <p:txBody>
          <a:bodyPr>
            <a:normAutofit/>
          </a:bodyPr>
          <a:lstStyle/>
          <a:p>
            <a:r>
              <a:rPr lang="cs-CZ" sz="1900" b="1" dirty="0"/>
              <a:t>1. </a:t>
            </a:r>
            <a:r>
              <a:rPr lang="cs-CZ" sz="1900" b="1" dirty="0" err="1"/>
              <a:t>Asymmetrical</a:t>
            </a:r>
            <a:r>
              <a:rPr lang="cs-CZ" sz="1900" b="1" dirty="0"/>
              <a:t> </a:t>
            </a:r>
            <a:r>
              <a:rPr lang="cs-CZ" sz="1900" b="1" dirty="0" err="1"/>
              <a:t>lesion</a:t>
            </a:r>
            <a:r>
              <a:rPr lang="cs-CZ" sz="1900" b="1" dirty="0"/>
              <a:t> </a:t>
            </a:r>
            <a:r>
              <a:rPr lang="cs-CZ" sz="1900" b="1" dirty="0" err="1"/>
              <a:t>of</a:t>
            </a:r>
            <a:r>
              <a:rPr lang="cs-CZ" sz="1900" b="1" dirty="0"/>
              <a:t> </a:t>
            </a:r>
            <a:r>
              <a:rPr lang="cs-CZ" sz="1900" b="1" dirty="0" err="1"/>
              <a:t>right</a:t>
            </a:r>
            <a:r>
              <a:rPr lang="cs-CZ" sz="1900" b="1" dirty="0"/>
              <a:t> </a:t>
            </a:r>
            <a:r>
              <a:rPr lang="cs-CZ" sz="1900" b="1" dirty="0" err="1"/>
              <a:t>and</a:t>
            </a:r>
            <a:r>
              <a:rPr lang="cs-CZ" sz="1900" b="1" dirty="0"/>
              <a:t> </a:t>
            </a:r>
            <a:r>
              <a:rPr lang="cs-CZ" sz="1900" b="1" dirty="0" err="1"/>
              <a:t>left</a:t>
            </a:r>
            <a:r>
              <a:rPr lang="cs-CZ" sz="1900" b="1" dirty="0"/>
              <a:t> </a:t>
            </a:r>
            <a:r>
              <a:rPr lang="cs-CZ" sz="1900" b="1" dirty="0" err="1"/>
              <a:t>hippocampus</a:t>
            </a:r>
            <a:r>
              <a:rPr lang="cs-CZ" sz="1900" b="1" dirty="0"/>
              <a:t> by </a:t>
            </a:r>
            <a:r>
              <a:rPr lang="cs-CZ" sz="1900" b="1" dirty="0" err="1"/>
              <a:t>chronic</a:t>
            </a:r>
            <a:r>
              <a:rPr lang="cs-CZ" sz="1900" b="1" dirty="0"/>
              <a:t> stress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19523"/>
            <a:ext cx="8229600" cy="3394472"/>
          </a:xfrm>
        </p:spPr>
        <p:txBody>
          <a:bodyPr>
            <a:normAutofit/>
          </a:bodyPr>
          <a:lstStyle/>
          <a:p>
            <a:r>
              <a:rPr lang="cs-CZ" sz="1400" dirty="0" err="1"/>
              <a:t>Working</a:t>
            </a:r>
            <a:r>
              <a:rPr lang="cs-CZ" sz="1400" dirty="0"/>
              <a:t> </a:t>
            </a:r>
            <a:r>
              <a:rPr lang="cs-CZ" sz="1400" dirty="0" err="1"/>
              <a:t>group</a:t>
            </a:r>
            <a:r>
              <a:rPr lang="cs-CZ" sz="1400" dirty="0"/>
              <a:t> </a:t>
            </a:r>
            <a:r>
              <a:rPr lang="cs-CZ" sz="1400" dirty="0" err="1"/>
              <a:t>Neurophysiology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Memory</a:t>
            </a:r>
            <a:r>
              <a:rPr lang="cs-CZ" sz="1400" dirty="0"/>
              <a:t> AV CR:</a:t>
            </a:r>
          </a:p>
          <a:p>
            <a:r>
              <a:rPr lang="cs-CZ" sz="1400" dirty="0"/>
              <a:t>dr. Bureš</a:t>
            </a:r>
          </a:p>
          <a:p>
            <a:r>
              <a:rPr lang="cs-CZ" sz="1400" dirty="0"/>
              <a:t>dr. Valeš</a:t>
            </a:r>
          </a:p>
          <a:p>
            <a:r>
              <a:rPr lang="cs-CZ" sz="1400" dirty="0"/>
              <a:t>prof. Stuchlík</a:t>
            </a:r>
          </a:p>
          <a:p>
            <a:r>
              <a:rPr lang="cs-CZ" sz="1400" dirty="0"/>
              <a:t> </a:t>
            </a:r>
            <a:r>
              <a:rPr lang="cs-CZ" sz="1400" dirty="0" err="1"/>
              <a:t>others</a:t>
            </a:r>
            <a:endParaRPr lang="cs-CZ" sz="1400" dirty="0"/>
          </a:p>
        </p:txBody>
      </p:sp>
      <p:sp>
        <p:nvSpPr>
          <p:cNvPr id="4" name="Obdélník 3"/>
          <p:cNvSpPr/>
          <p:nvPr/>
        </p:nvSpPr>
        <p:spPr>
          <a:xfrm>
            <a:off x="4427984" y="4515966"/>
            <a:ext cx="4572000" cy="4848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653" tIns="34327" rIns="68653" bIns="34327">
            <a:spAutoFit/>
          </a:bodyPr>
          <a:lstStyle/>
          <a:p>
            <a:r>
              <a:rPr lang="cs-CZ" sz="900" b="1" dirty="0"/>
              <a:t>Zach P</a:t>
            </a:r>
            <a:r>
              <a:rPr lang="cs-CZ" sz="900" dirty="0"/>
              <a:t>, </a:t>
            </a:r>
            <a:r>
              <a:rPr lang="cs-CZ" sz="900" dirty="0" err="1"/>
              <a:t>Mrzílková</a:t>
            </a:r>
            <a:r>
              <a:rPr lang="cs-CZ" sz="900" dirty="0"/>
              <a:t> J, Řezáčová L, Stuchlík A, Valeš K. </a:t>
            </a:r>
            <a:r>
              <a:rPr lang="cs-CZ" sz="900" dirty="0" err="1"/>
              <a:t>Delayed</a:t>
            </a:r>
            <a:r>
              <a:rPr lang="cs-CZ" sz="900" dirty="0"/>
              <a:t> </a:t>
            </a:r>
            <a:r>
              <a:rPr lang="cs-CZ" sz="900" dirty="0" err="1"/>
              <a:t>effects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elevated</a:t>
            </a:r>
            <a:r>
              <a:rPr lang="cs-CZ" sz="900" dirty="0"/>
              <a:t> </a:t>
            </a:r>
            <a:r>
              <a:rPr lang="cs-CZ" sz="900" dirty="0" err="1"/>
              <a:t>corticosterone</a:t>
            </a:r>
            <a:r>
              <a:rPr lang="cs-CZ" sz="900" dirty="0"/>
              <a:t> </a:t>
            </a:r>
            <a:r>
              <a:rPr lang="cs-CZ" sz="900" dirty="0" err="1"/>
              <a:t>level</a:t>
            </a:r>
            <a:r>
              <a:rPr lang="cs-CZ" sz="900" dirty="0"/>
              <a:t> on volume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hippocampal</a:t>
            </a:r>
            <a:r>
              <a:rPr lang="cs-CZ" sz="900" dirty="0"/>
              <a:t> </a:t>
            </a:r>
            <a:r>
              <a:rPr lang="cs-CZ" sz="900" dirty="0" err="1"/>
              <a:t>formation</a:t>
            </a:r>
            <a:r>
              <a:rPr lang="cs-CZ" sz="900" dirty="0"/>
              <a:t> in </a:t>
            </a:r>
            <a:r>
              <a:rPr lang="cs-CZ" sz="900" dirty="0" err="1"/>
              <a:t>laboratory</a:t>
            </a:r>
            <a:r>
              <a:rPr lang="cs-CZ" sz="900" dirty="0"/>
              <a:t> </a:t>
            </a:r>
            <a:r>
              <a:rPr lang="cs-CZ" sz="900" dirty="0" err="1"/>
              <a:t>rat</a:t>
            </a:r>
            <a:r>
              <a:rPr lang="cs-CZ" sz="900" dirty="0"/>
              <a:t>. </a:t>
            </a:r>
            <a:r>
              <a:rPr lang="cs-CZ" sz="900" dirty="0" err="1"/>
              <a:t>Physiol</a:t>
            </a:r>
            <a:r>
              <a:rPr lang="cs-CZ" sz="900" dirty="0"/>
              <a:t> Res. 2010;59(6):985-996. </a:t>
            </a:r>
            <a:r>
              <a:rPr lang="cs-CZ" sz="900" dirty="0" err="1"/>
              <a:t>doi</a:t>
            </a:r>
            <a:r>
              <a:rPr lang="cs-CZ" sz="900" dirty="0"/>
              <a:t>: 10.33549/physiolres.931904. </a:t>
            </a:r>
            <a:r>
              <a:rPr lang="cs-CZ" sz="900" b="1" dirty="0"/>
              <a:t>IF: 1.646/2010</a:t>
            </a:r>
            <a:r>
              <a:rPr lang="cs-CZ" sz="900" dirty="0"/>
              <a:t>.</a:t>
            </a:r>
            <a:endParaRPr lang="cs-CZ" sz="9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81047" y="3643320"/>
            <a:ext cx="4862953" cy="715655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r>
              <a:rPr lang="cs-CZ" b="1" dirty="0" err="1"/>
              <a:t>Conclusion</a:t>
            </a:r>
            <a:r>
              <a:rPr lang="cs-CZ" b="1" dirty="0"/>
              <a:t> </a:t>
            </a:r>
            <a:r>
              <a:rPr lang="cs-CZ" b="1" dirty="0" err="1"/>
              <a:t>and</a:t>
            </a:r>
            <a:r>
              <a:rPr lang="cs-CZ" b="1" dirty="0"/>
              <a:t> </a:t>
            </a:r>
            <a:r>
              <a:rPr lang="cs-CZ" b="1" dirty="0" err="1"/>
              <a:t>output</a:t>
            </a:r>
            <a:r>
              <a:rPr lang="cs-CZ" b="1" dirty="0"/>
              <a:t>: </a:t>
            </a:r>
            <a:r>
              <a:rPr lang="cs-CZ" dirty="0" err="1"/>
              <a:t>pharmacological</a:t>
            </a:r>
            <a:r>
              <a:rPr lang="cs-CZ" dirty="0"/>
              <a:t> model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chronic</a:t>
            </a:r>
            <a:r>
              <a:rPr lang="cs-CZ" dirty="0"/>
              <a:t> stress</a:t>
            </a:r>
          </a:p>
          <a:p>
            <a:r>
              <a:rPr lang="cs-CZ" dirty="0" err="1"/>
              <a:t>results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rat</a:t>
            </a:r>
            <a:r>
              <a:rPr lang="cs-CZ" dirty="0"/>
              <a:t> in volume </a:t>
            </a:r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 </a:t>
            </a:r>
            <a:r>
              <a:rPr lang="cs-CZ" dirty="0" err="1"/>
              <a:t>hippocampus</a:t>
            </a:r>
            <a:r>
              <a:rPr lang="cs-CZ" dirty="0"/>
              <a:t>, </a:t>
            </a:r>
          </a:p>
          <a:p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in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similar</a:t>
            </a:r>
            <a:r>
              <a:rPr lang="cs-CZ" dirty="0"/>
              <a:t>?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38981" t="25200" r="42907" b="25801"/>
          <a:stretch>
            <a:fillRect/>
          </a:stretch>
        </p:blipFill>
        <p:spPr bwMode="auto">
          <a:xfrm>
            <a:off x="0" y="1773997"/>
            <a:ext cx="2264899" cy="336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4357686" y="2143122"/>
            <a:ext cx="4680520" cy="1361986"/>
          </a:xfrm>
          <a:prstGeom prst="rect">
            <a:avLst/>
          </a:prstGeom>
          <a:noFill/>
        </p:spPr>
        <p:txBody>
          <a:bodyPr wrap="square" lIns="68653" tIns="34327" rIns="68653" bIns="34327" rtlCol="0">
            <a:spAutoFit/>
          </a:bodyPr>
          <a:lstStyle/>
          <a:p>
            <a:pPr algn="just"/>
            <a:r>
              <a:rPr lang="cs-CZ" sz="1200" dirty="0" err="1"/>
              <a:t>Continuation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morhological</a:t>
            </a:r>
            <a:r>
              <a:rPr lang="cs-CZ" sz="1200" dirty="0"/>
              <a:t> </a:t>
            </a:r>
            <a:r>
              <a:rPr lang="cs-CZ" sz="1200" dirty="0" err="1"/>
              <a:t>studies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chronic</a:t>
            </a:r>
            <a:r>
              <a:rPr lang="cs-CZ" sz="1200" dirty="0"/>
              <a:t> stress </a:t>
            </a:r>
            <a:r>
              <a:rPr lang="cs-CZ" sz="1200" dirty="0" err="1"/>
              <a:t>effect</a:t>
            </a:r>
            <a:r>
              <a:rPr lang="cs-CZ" sz="1200" dirty="0"/>
              <a:t> on </a:t>
            </a:r>
            <a:r>
              <a:rPr lang="cs-CZ" sz="1200" dirty="0" err="1"/>
              <a:t>neuronal</a:t>
            </a:r>
            <a:r>
              <a:rPr lang="cs-CZ" sz="1200" dirty="0"/>
              <a:t> </a:t>
            </a:r>
            <a:r>
              <a:rPr lang="cs-CZ" sz="1200" dirty="0" err="1"/>
              <a:t>atrophy</a:t>
            </a:r>
            <a:r>
              <a:rPr lang="cs-CZ" sz="1200" dirty="0"/>
              <a:t> in CNS (</a:t>
            </a:r>
            <a:r>
              <a:rPr lang="cs-CZ" sz="1200" dirty="0" err="1"/>
              <a:t>McEwen</a:t>
            </a:r>
            <a:r>
              <a:rPr lang="cs-CZ" sz="1200" dirty="0"/>
              <a:t>, </a:t>
            </a:r>
            <a:r>
              <a:rPr lang="cs-CZ" sz="1200" dirty="0" err="1"/>
              <a:t>Sapolsky</a:t>
            </a:r>
            <a:r>
              <a:rPr lang="cs-CZ" sz="1200" dirty="0"/>
              <a:t>, </a:t>
            </a:r>
            <a:r>
              <a:rPr lang="cs-CZ" sz="1200" dirty="0" err="1"/>
              <a:t>Sousa</a:t>
            </a:r>
            <a:r>
              <a:rPr lang="cs-CZ" sz="1200" dirty="0"/>
              <a:t> </a:t>
            </a:r>
            <a:r>
              <a:rPr lang="cs-CZ" sz="1200" dirty="0" err="1"/>
              <a:t>and</a:t>
            </a:r>
            <a:r>
              <a:rPr lang="cs-CZ" sz="1200" dirty="0"/>
              <a:t> </a:t>
            </a:r>
            <a:r>
              <a:rPr lang="cs-CZ" sz="1200" dirty="0" err="1"/>
              <a:t>others</a:t>
            </a:r>
            <a:r>
              <a:rPr lang="cs-CZ" sz="1200" dirty="0"/>
              <a:t>) – </a:t>
            </a:r>
            <a:r>
              <a:rPr lang="cs-CZ" sz="1200" dirty="0" err="1"/>
              <a:t>studies</a:t>
            </a:r>
            <a:r>
              <a:rPr lang="cs-CZ" sz="1200" dirty="0"/>
              <a:t> </a:t>
            </a:r>
            <a:r>
              <a:rPr lang="cs-CZ" sz="1200" dirty="0" err="1"/>
              <a:t>did</a:t>
            </a:r>
            <a:r>
              <a:rPr lang="cs-CZ" sz="1200" dirty="0"/>
              <a:t> not </a:t>
            </a:r>
            <a:r>
              <a:rPr lang="cs-CZ" sz="1200" dirty="0" err="1"/>
              <a:t>cover</a:t>
            </a:r>
            <a:r>
              <a:rPr lang="cs-CZ" sz="1200" dirty="0"/>
              <a:t> </a:t>
            </a:r>
            <a:r>
              <a:rPr lang="cs-CZ" sz="1200" dirty="0" err="1"/>
              <a:t>mostly</a:t>
            </a:r>
            <a:r>
              <a:rPr lang="cs-CZ" sz="1200" dirty="0"/>
              <a:t> </a:t>
            </a:r>
            <a:r>
              <a:rPr lang="cs-CZ" sz="1200" dirty="0" err="1"/>
              <a:t>asymmetrical</a:t>
            </a:r>
            <a:r>
              <a:rPr lang="cs-CZ" sz="1200" dirty="0"/>
              <a:t> </a:t>
            </a:r>
            <a:r>
              <a:rPr lang="cs-CZ" sz="1200" dirty="0" err="1"/>
              <a:t>aspects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these </a:t>
            </a:r>
            <a:r>
              <a:rPr lang="cs-CZ" sz="1200" dirty="0" err="1"/>
              <a:t>changes</a:t>
            </a:r>
            <a:endParaRPr lang="cs-CZ" sz="1200" dirty="0"/>
          </a:p>
          <a:p>
            <a:pPr algn="just"/>
            <a:endParaRPr lang="cs-CZ" sz="1200" dirty="0"/>
          </a:p>
          <a:p>
            <a:pPr algn="just"/>
            <a:r>
              <a:rPr lang="cs-CZ" sz="1200" dirty="0" err="1"/>
              <a:t>We</a:t>
            </a:r>
            <a:r>
              <a:rPr lang="cs-CZ" sz="1200" dirty="0"/>
              <a:t> proved </a:t>
            </a:r>
            <a:r>
              <a:rPr lang="cs-CZ" sz="1200" dirty="0" err="1"/>
              <a:t>asymmetry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these </a:t>
            </a:r>
            <a:r>
              <a:rPr lang="cs-CZ" sz="1200" dirty="0" err="1"/>
              <a:t>morhological</a:t>
            </a:r>
            <a:r>
              <a:rPr lang="cs-CZ" sz="1200" dirty="0"/>
              <a:t> </a:t>
            </a:r>
            <a:r>
              <a:rPr lang="cs-CZ" sz="1200" dirty="0" err="1"/>
              <a:t>changes</a:t>
            </a:r>
            <a:r>
              <a:rPr lang="cs-CZ" sz="1200" dirty="0"/>
              <a:t>, </a:t>
            </a:r>
            <a:r>
              <a:rPr lang="cs-CZ" sz="1200" dirty="0" err="1"/>
              <a:t>but</a:t>
            </a:r>
            <a:r>
              <a:rPr lang="cs-CZ" sz="1200" dirty="0"/>
              <a:t> </a:t>
            </a:r>
            <a:r>
              <a:rPr lang="cs-CZ" sz="1200" dirty="0" err="1"/>
              <a:t>it</a:t>
            </a:r>
            <a:r>
              <a:rPr lang="cs-CZ" sz="1200" dirty="0"/>
              <a:t> </a:t>
            </a:r>
            <a:r>
              <a:rPr lang="cs-CZ" sz="1200" dirty="0" err="1"/>
              <a:t>is</a:t>
            </a:r>
            <a:r>
              <a:rPr lang="cs-CZ" sz="1200" dirty="0"/>
              <a:t> not </a:t>
            </a:r>
            <a:r>
              <a:rPr lang="cs-CZ" sz="1200" dirty="0" err="1"/>
              <a:t>yet</a:t>
            </a:r>
            <a:r>
              <a:rPr lang="cs-CZ" sz="1200" dirty="0"/>
              <a:t> </a:t>
            </a:r>
            <a:r>
              <a:rPr lang="cs-CZ" sz="1200" dirty="0" err="1"/>
              <a:t>know</a:t>
            </a:r>
            <a:r>
              <a:rPr lang="cs-CZ" sz="1200" dirty="0"/>
              <a:t> </a:t>
            </a:r>
            <a:r>
              <a:rPr lang="cs-CZ" sz="1200" dirty="0" err="1"/>
              <a:t>its</a:t>
            </a:r>
            <a:r>
              <a:rPr lang="cs-CZ" sz="1200" dirty="0"/>
              <a:t> </a:t>
            </a:r>
            <a:r>
              <a:rPr lang="cs-CZ" sz="1200" dirty="0" err="1"/>
              <a:t>functional</a:t>
            </a:r>
            <a:r>
              <a:rPr lang="cs-CZ" sz="1200" dirty="0"/>
              <a:t> </a:t>
            </a:r>
            <a:r>
              <a:rPr lang="cs-CZ" sz="1200" dirty="0" err="1"/>
              <a:t>significance</a:t>
            </a:r>
            <a:r>
              <a:rPr lang="cs-CZ" sz="1200" dirty="0"/>
              <a:t>.</a:t>
            </a:r>
          </a:p>
          <a:p>
            <a:pPr algn="just"/>
            <a:endParaRPr lang="cs-CZ" sz="1200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57487" t="25199" r="25582" b="56601"/>
          <a:stretch>
            <a:fillRect/>
          </a:stretch>
        </p:blipFill>
        <p:spPr bwMode="auto">
          <a:xfrm>
            <a:off x="6300192" y="483518"/>
            <a:ext cx="238954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Brain Architecture Project – Filling the gaps in our knowledge of brain  circuit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843558"/>
            <a:ext cx="1759454" cy="1152128"/>
          </a:xfrm>
          <a:prstGeom prst="rect">
            <a:avLst/>
          </a:prstGeom>
          <a:noFill/>
        </p:spPr>
      </p:pic>
      <p:pic>
        <p:nvPicPr>
          <p:cNvPr id="15366" name="Picture 6" descr="Rat Brain Images, Stock Photos &amp; Vectors | Shutterstock"/>
          <p:cNvPicPr>
            <a:picLocks noChangeAspect="1" noChangeArrowheads="1"/>
          </p:cNvPicPr>
          <p:nvPr/>
        </p:nvPicPr>
        <p:blipFill>
          <a:blip r:embed="rId5" cstate="print"/>
          <a:srcRect b="10113"/>
          <a:stretch>
            <a:fillRect/>
          </a:stretch>
        </p:blipFill>
        <p:spPr bwMode="auto">
          <a:xfrm>
            <a:off x="4139952" y="843558"/>
            <a:ext cx="1803356" cy="1152128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1928794" y="2285998"/>
            <a:ext cx="24597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cs-CZ" i="1" dirty="0" err="1"/>
              <a:t>Why</a:t>
            </a:r>
            <a:r>
              <a:rPr lang="cs-CZ" i="1" dirty="0"/>
              <a:t> 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have</a:t>
            </a:r>
            <a:r>
              <a:rPr lang="cs-CZ" i="1" dirty="0"/>
              <a:t> </a:t>
            </a:r>
            <a:r>
              <a:rPr lang="cs-CZ" i="1" dirty="0" err="1"/>
              <a:t>paired</a:t>
            </a:r>
            <a:r>
              <a:rPr lang="cs-CZ" i="1" dirty="0"/>
              <a:t> </a:t>
            </a:r>
            <a:r>
              <a:rPr lang="cs-CZ" i="1" dirty="0" err="1"/>
              <a:t>structures</a:t>
            </a:r>
            <a:endParaRPr lang="cs-CZ" i="1" dirty="0"/>
          </a:p>
          <a:p>
            <a:pPr algn="just"/>
            <a:r>
              <a:rPr lang="cs-CZ" i="1" dirty="0"/>
              <a:t>in </a:t>
            </a:r>
            <a:r>
              <a:rPr lang="cs-CZ" i="1" dirty="0" err="1"/>
              <a:t>the</a:t>
            </a:r>
            <a:r>
              <a:rPr lang="cs-CZ" i="1" dirty="0"/>
              <a:t> CNS as </a:t>
            </a:r>
            <a:r>
              <a:rPr lang="cs-CZ" i="1" dirty="0" err="1"/>
              <a:t>e.g</a:t>
            </a:r>
            <a:r>
              <a:rPr lang="cs-CZ" i="1" dirty="0"/>
              <a:t>. </a:t>
            </a:r>
            <a:r>
              <a:rPr lang="cs-CZ" i="1" dirty="0" err="1"/>
              <a:t>hippocampus</a:t>
            </a:r>
            <a:endParaRPr lang="cs-CZ" i="1" dirty="0"/>
          </a:p>
          <a:p>
            <a:pPr algn="just"/>
            <a:r>
              <a:rPr lang="cs-CZ" i="1" dirty="0"/>
              <a:t> </a:t>
            </a:r>
            <a:r>
              <a:rPr lang="cs-CZ" i="1" dirty="0" err="1"/>
              <a:t>when</a:t>
            </a:r>
            <a:r>
              <a:rPr lang="cs-CZ" i="1" dirty="0"/>
              <a:t> </a:t>
            </a:r>
            <a:r>
              <a:rPr lang="cs-CZ" i="1" dirty="0" err="1"/>
              <a:t>memory</a:t>
            </a:r>
            <a:r>
              <a:rPr lang="cs-CZ" i="1" dirty="0"/>
              <a:t> </a:t>
            </a:r>
            <a:r>
              <a:rPr lang="cs-CZ" i="1" dirty="0" err="1"/>
              <a:t>is</a:t>
            </a:r>
            <a:r>
              <a:rPr lang="cs-CZ" i="1" dirty="0"/>
              <a:t> </a:t>
            </a:r>
            <a:r>
              <a:rPr lang="cs-CZ" i="1" dirty="0" err="1"/>
              <a:t>one</a:t>
            </a:r>
            <a:r>
              <a:rPr lang="cs-CZ" i="1" dirty="0"/>
              <a:t>…?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051720" y="3291830"/>
            <a:ext cx="26702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cs-CZ" i="1" dirty="0" err="1"/>
              <a:t>Does</a:t>
            </a:r>
            <a:r>
              <a:rPr lang="cs-CZ" i="1" dirty="0"/>
              <a:t> </a:t>
            </a:r>
            <a:r>
              <a:rPr lang="cs-CZ" i="1" dirty="0" err="1"/>
              <a:t>exist</a:t>
            </a:r>
            <a:r>
              <a:rPr lang="cs-CZ" i="1" dirty="0"/>
              <a:t> </a:t>
            </a:r>
            <a:r>
              <a:rPr lang="cs-CZ" i="1" dirty="0" err="1"/>
              <a:t>right</a:t>
            </a:r>
            <a:r>
              <a:rPr lang="cs-CZ" i="1" dirty="0"/>
              <a:t>-</a:t>
            </a:r>
            <a:r>
              <a:rPr lang="cs-CZ" i="1" dirty="0" err="1"/>
              <a:t>left</a:t>
            </a:r>
            <a:r>
              <a:rPr lang="cs-CZ" i="1" dirty="0"/>
              <a:t> </a:t>
            </a:r>
            <a:r>
              <a:rPr lang="cs-CZ" i="1" dirty="0" err="1"/>
              <a:t>hippocampal</a:t>
            </a:r>
            <a:endParaRPr lang="cs-CZ" i="1" dirty="0"/>
          </a:p>
          <a:p>
            <a:pPr algn="just"/>
            <a:r>
              <a:rPr lang="cs-CZ" i="1" dirty="0"/>
              <a:t>dominance in </a:t>
            </a:r>
            <a:r>
              <a:rPr lang="cs-CZ" i="1" dirty="0" err="1"/>
              <a:t>learning</a:t>
            </a:r>
            <a:r>
              <a:rPr lang="cs-CZ" i="1" dirty="0"/>
              <a:t> </a:t>
            </a:r>
            <a:r>
              <a:rPr lang="cs-CZ" i="1" dirty="0" err="1"/>
              <a:t>and</a:t>
            </a:r>
            <a:r>
              <a:rPr lang="cs-CZ" i="1" dirty="0"/>
              <a:t> </a:t>
            </a:r>
          </a:p>
          <a:p>
            <a:pPr algn="just"/>
            <a:r>
              <a:rPr lang="cs-CZ" i="1" dirty="0" err="1"/>
              <a:t>memory</a:t>
            </a:r>
            <a:r>
              <a:rPr lang="cs-CZ" i="1" dirty="0"/>
              <a:t> </a:t>
            </a:r>
            <a:r>
              <a:rPr lang="cs-CZ" i="1" dirty="0" err="1"/>
              <a:t>recovery</a:t>
            </a:r>
            <a:r>
              <a:rPr lang="cs-CZ" i="1" dirty="0"/>
              <a:t>?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267744" y="4083918"/>
            <a:ext cx="18573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Teories</a:t>
            </a:r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AD </a:t>
            </a:r>
            <a:r>
              <a:rPr lang="cs-CZ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origin</a:t>
            </a:r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</a:p>
          <a:p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*</a:t>
            </a:r>
            <a:r>
              <a:rPr lang="cs-CZ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acetylcholinergic</a:t>
            </a:r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*</a:t>
            </a:r>
            <a:r>
              <a:rPr lang="cs-CZ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damage</a:t>
            </a:r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HE </a:t>
            </a:r>
            <a:r>
              <a:rPr lang="cs-CZ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barrier</a:t>
            </a:r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*</a:t>
            </a:r>
            <a:r>
              <a:rPr lang="cs-CZ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chronic</a:t>
            </a:r>
            <a:r>
              <a:rPr lang="cs-C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stress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0"/>
            <a:ext cx="6823660" cy="357504"/>
          </a:xfrm>
        </p:spPr>
        <p:txBody>
          <a:bodyPr>
            <a:normAutofit fontScale="90000"/>
          </a:bodyPr>
          <a:lstStyle/>
          <a:p>
            <a:r>
              <a:rPr lang="cs-CZ" sz="2100" b="1" dirty="0"/>
              <a:t>2. </a:t>
            </a:r>
            <a:r>
              <a:rPr lang="cs-CZ" sz="2100" b="1" dirty="0" err="1"/>
              <a:t>Planum</a:t>
            </a:r>
            <a:r>
              <a:rPr lang="cs-CZ" sz="2100" b="1" dirty="0"/>
              <a:t> </a:t>
            </a:r>
            <a:r>
              <a:rPr lang="cs-CZ" sz="2100" b="1" dirty="0" err="1"/>
              <a:t>temporale</a:t>
            </a:r>
            <a:r>
              <a:rPr lang="cs-CZ" sz="2100" b="1" dirty="0"/>
              <a:t> (PT) </a:t>
            </a:r>
            <a:r>
              <a:rPr lang="cs-CZ" sz="2100" b="1" dirty="0" err="1"/>
              <a:t>asymmetry</a:t>
            </a:r>
            <a:r>
              <a:rPr lang="cs-CZ" sz="2100" b="1" dirty="0"/>
              <a:t> in Alzheimer </a:t>
            </a:r>
            <a:r>
              <a:rPr lang="cs-CZ" sz="2100" b="1" dirty="0" err="1"/>
              <a:t>disease</a:t>
            </a:r>
            <a:endParaRPr lang="cs-CZ" sz="21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57172"/>
            <a:ext cx="8229600" cy="3394472"/>
          </a:xfrm>
        </p:spPr>
        <p:txBody>
          <a:bodyPr>
            <a:normAutofit/>
          </a:bodyPr>
          <a:lstStyle/>
          <a:p>
            <a:r>
              <a:rPr lang="cs-CZ" sz="1400" dirty="0" err="1"/>
              <a:t>Workgroup</a:t>
            </a:r>
            <a:r>
              <a:rPr lang="cs-CZ" sz="1400" dirty="0"/>
              <a:t> PCP Bohnice:</a:t>
            </a:r>
          </a:p>
          <a:p>
            <a:r>
              <a:rPr lang="cs-CZ" sz="1400" dirty="0"/>
              <a:t>Dr. </a:t>
            </a:r>
            <a:r>
              <a:rPr lang="cs-CZ" sz="1400" dirty="0" err="1"/>
              <a:t>Krištofíková</a:t>
            </a:r>
            <a:endParaRPr lang="cs-CZ" sz="1400" dirty="0"/>
          </a:p>
          <a:p>
            <a:r>
              <a:rPr lang="cs-CZ" sz="1400" dirty="0"/>
              <a:t>Dr. Španiel</a:t>
            </a:r>
          </a:p>
          <a:p>
            <a:r>
              <a:rPr lang="cs-CZ" sz="1400" dirty="0"/>
              <a:t>Dr. Řípová</a:t>
            </a:r>
          </a:p>
          <a:p>
            <a:r>
              <a:rPr lang="cs-CZ" sz="1400" dirty="0" err="1"/>
              <a:t>and</a:t>
            </a:r>
            <a:r>
              <a:rPr lang="cs-CZ" sz="1400" dirty="0"/>
              <a:t> </a:t>
            </a:r>
            <a:r>
              <a:rPr lang="cs-CZ" sz="1400" dirty="0" err="1"/>
              <a:t>others</a:t>
            </a:r>
            <a:endParaRPr lang="cs-CZ" sz="1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46068" t="30100" r="29126" b="23001"/>
          <a:stretch>
            <a:fillRect/>
          </a:stretch>
        </p:blipFill>
        <p:spPr bwMode="auto">
          <a:xfrm>
            <a:off x="107504" y="1923678"/>
            <a:ext cx="2664296" cy="308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4500562" y="4572014"/>
            <a:ext cx="4572000" cy="4848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653" tIns="34327" rIns="68653" bIns="34327">
            <a:spAutoFit/>
          </a:bodyPr>
          <a:lstStyle/>
          <a:p>
            <a:r>
              <a:rPr lang="cs-CZ" sz="900" b="1" dirty="0"/>
              <a:t>Zach P</a:t>
            </a:r>
            <a:r>
              <a:rPr lang="cs-CZ" sz="900" dirty="0"/>
              <a:t>, </a:t>
            </a:r>
            <a:r>
              <a:rPr lang="cs-CZ" sz="900" dirty="0" err="1"/>
              <a:t>Kristofiková</a:t>
            </a:r>
            <a:r>
              <a:rPr lang="cs-CZ" sz="900" dirty="0"/>
              <a:t> Z, </a:t>
            </a:r>
            <a:r>
              <a:rPr lang="cs-CZ" sz="900" dirty="0" err="1"/>
              <a:t>Mrzílková</a:t>
            </a:r>
            <a:r>
              <a:rPr lang="cs-CZ" sz="900" dirty="0"/>
              <a:t> J, Majer E, </a:t>
            </a:r>
            <a:r>
              <a:rPr lang="cs-CZ" sz="900" dirty="0" err="1"/>
              <a:t>Selinger</a:t>
            </a:r>
            <a:r>
              <a:rPr lang="cs-CZ" sz="900" dirty="0"/>
              <a:t> P, </a:t>
            </a:r>
            <a:r>
              <a:rPr lang="cs-CZ" sz="900" dirty="0" err="1"/>
              <a:t>Spaniel</a:t>
            </a:r>
            <a:r>
              <a:rPr lang="cs-CZ" sz="900" dirty="0"/>
              <a:t> F, </a:t>
            </a:r>
            <a:r>
              <a:rPr lang="cs-CZ" sz="900" dirty="0" err="1"/>
              <a:t>Rípová</a:t>
            </a:r>
            <a:r>
              <a:rPr lang="cs-CZ" sz="900" dirty="0"/>
              <a:t> D, </a:t>
            </a:r>
            <a:r>
              <a:rPr lang="cs-CZ" sz="900" dirty="0" err="1"/>
              <a:t>Kenney</a:t>
            </a:r>
            <a:r>
              <a:rPr lang="cs-CZ" sz="900" dirty="0"/>
              <a:t> J. </a:t>
            </a:r>
            <a:r>
              <a:rPr lang="cs-CZ" sz="900" dirty="0" err="1"/>
              <a:t>Planum</a:t>
            </a:r>
            <a:r>
              <a:rPr lang="cs-CZ" sz="900" dirty="0"/>
              <a:t> </a:t>
            </a:r>
            <a:r>
              <a:rPr lang="cs-CZ" sz="900" dirty="0" err="1"/>
              <a:t>temporale</a:t>
            </a:r>
            <a:r>
              <a:rPr lang="cs-CZ" sz="900" dirty="0"/>
              <a:t> </a:t>
            </a:r>
            <a:r>
              <a:rPr lang="cs-CZ" sz="900" dirty="0" err="1"/>
              <a:t>analysis</a:t>
            </a:r>
            <a:r>
              <a:rPr lang="cs-CZ" sz="900" dirty="0"/>
              <a:t> via a </a:t>
            </a:r>
            <a:r>
              <a:rPr lang="cs-CZ" sz="900" dirty="0" err="1"/>
              <a:t>new</a:t>
            </a:r>
            <a:r>
              <a:rPr lang="cs-CZ" sz="900" dirty="0"/>
              <a:t> </a:t>
            </a:r>
            <a:r>
              <a:rPr lang="cs-CZ" sz="900" dirty="0" err="1"/>
              <a:t>volumetric</a:t>
            </a:r>
            <a:r>
              <a:rPr lang="cs-CZ" sz="900" dirty="0"/>
              <a:t> </a:t>
            </a:r>
            <a:r>
              <a:rPr lang="cs-CZ" sz="900" dirty="0" err="1"/>
              <a:t>method</a:t>
            </a:r>
            <a:r>
              <a:rPr lang="cs-CZ" sz="900" dirty="0"/>
              <a:t> in </a:t>
            </a:r>
            <a:r>
              <a:rPr lang="cs-CZ" sz="900" dirty="0" err="1"/>
              <a:t>autoptic</a:t>
            </a:r>
            <a:r>
              <a:rPr lang="cs-CZ" sz="900" dirty="0"/>
              <a:t> </a:t>
            </a:r>
            <a:r>
              <a:rPr lang="cs-CZ" sz="900" dirty="0" err="1"/>
              <a:t>brains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demented</a:t>
            </a:r>
            <a:r>
              <a:rPr lang="cs-CZ" sz="900" dirty="0"/>
              <a:t> </a:t>
            </a:r>
            <a:r>
              <a:rPr lang="cs-CZ" sz="900" dirty="0" err="1"/>
              <a:t>and</a:t>
            </a:r>
            <a:r>
              <a:rPr lang="cs-CZ" sz="900" dirty="0"/>
              <a:t> </a:t>
            </a:r>
            <a:r>
              <a:rPr lang="cs-CZ" sz="900" dirty="0" err="1"/>
              <a:t>psychotic</a:t>
            </a:r>
            <a:r>
              <a:rPr lang="cs-CZ" sz="900" dirty="0"/>
              <a:t> </a:t>
            </a:r>
            <a:r>
              <a:rPr lang="cs-CZ" sz="900" dirty="0" err="1"/>
              <a:t>patients</a:t>
            </a:r>
            <a:r>
              <a:rPr lang="cs-CZ" sz="900" dirty="0"/>
              <a:t>. </a:t>
            </a:r>
            <a:r>
              <a:rPr lang="cs-CZ" sz="900" dirty="0" err="1"/>
              <a:t>Curr</a:t>
            </a:r>
            <a:r>
              <a:rPr lang="cs-CZ" sz="900" dirty="0"/>
              <a:t> Alzheimer Res. 2009, 6(1):69-76. </a:t>
            </a:r>
            <a:r>
              <a:rPr lang="cs-CZ" sz="900" b="1" dirty="0"/>
              <a:t>IF: 4.971/2009</a:t>
            </a:r>
            <a:r>
              <a:rPr lang="cs-CZ" sz="900" dirty="0"/>
              <a:t>.</a:t>
            </a:r>
            <a:endParaRPr lang="cs-CZ" sz="9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7504" y="1635646"/>
            <a:ext cx="3655828" cy="253990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r>
              <a:rPr lang="cs-CZ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On </a:t>
            </a:r>
            <a:r>
              <a:rPr lang="cs-CZ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cs-CZ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cs-CZ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right</a:t>
            </a:r>
            <a:r>
              <a:rPr lang="cs-CZ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cs-CZ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was</a:t>
            </a:r>
            <a:r>
              <a:rPr lang="cs-CZ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cs-CZ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higher</a:t>
            </a:r>
            <a:r>
              <a:rPr lang="cs-CZ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cs-CZ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atrophy</a:t>
            </a:r>
            <a:r>
              <a:rPr lang="cs-CZ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cs-CZ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compared</a:t>
            </a:r>
            <a:r>
              <a:rPr lang="cs-CZ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to </a:t>
            </a:r>
            <a:r>
              <a:rPr lang="cs-CZ" sz="1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left</a:t>
            </a:r>
            <a:r>
              <a:rPr lang="cs-CZ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in AD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143504" y="1857370"/>
            <a:ext cx="3792596" cy="500212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r>
              <a:rPr lang="cs-CZ" b="1" dirty="0" err="1"/>
              <a:t>Hypothesis</a:t>
            </a:r>
            <a:r>
              <a:rPr lang="cs-CZ" b="1" dirty="0"/>
              <a:t>: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AD </a:t>
            </a:r>
            <a:r>
              <a:rPr lang="cs-CZ" dirty="0" err="1"/>
              <a:t>would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bilateral</a:t>
            </a:r>
            <a:endParaRPr lang="cs-CZ" dirty="0"/>
          </a:p>
          <a:p>
            <a:r>
              <a:rPr lang="cs-CZ" dirty="0" err="1"/>
              <a:t>atrophy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PT </a:t>
            </a:r>
            <a:r>
              <a:rPr lang="cs-CZ" dirty="0" err="1"/>
              <a:t>compared</a:t>
            </a:r>
            <a:r>
              <a:rPr lang="cs-CZ" dirty="0"/>
              <a:t> to </a:t>
            </a:r>
            <a:r>
              <a:rPr lang="cs-CZ" dirty="0" err="1"/>
              <a:t>healthy</a:t>
            </a:r>
            <a:r>
              <a:rPr lang="cs-CZ" dirty="0"/>
              <a:t> </a:t>
            </a:r>
            <a:r>
              <a:rPr lang="cs-CZ" dirty="0" err="1"/>
              <a:t>controls</a:t>
            </a:r>
            <a:r>
              <a:rPr lang="cs-CZ" dirty="0"/>
              <a:t>…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857752" y="2643188"/>
            <a:ext cx="4090498" cy="715655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r>
              <a:rPr lang="cs-CZ" b="1" dirty="0" err="1"/>
              <a:t>Conclusion</a:t>
            </a:r>
            <a:r>
              <a:rPr lang="cs-CZ" b="1" dirty="0"/>
              <a:t> </a:t>
            </a:r>
            <a:r>
              <a:rPr lang="cs-CZ" b="1" dirty="0" err="1"/>
              <a:t>and</a:t>
            </a:r>
            <a:r>
              <a:rPr lang="cs-CZ" b="1" dirty="0"/>
              <a:t> </a:t>
            </a:r>
            <a:r>
              <a:rPr lang="cs-CZ" b="1" dirty="0" err="1"/>
              <a:t>output</a:t>
            </a:r>
            <a:r>
              <a:rPr lang="cs-CZ" b="1" dirty="0"/>
              <a:t>: </a:t>
            </a:r>
            <a:r>
              <a:rPr lang="cs-CZ" dirty="0"/>
              <a:t>PT </a:t>
            </a:r>
            <a:r>
              <a:rPr lang="cs-CZ" dirty="0" err="1"/>
              <a:t>atrophy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more prominent</a:t>
            </a:r>
          </a:p>
          <a:p>
            <a:r>
              <a:rPr lang="cs-CZ" u="sng" dirty="0"/>
              <a:t>on </a:t>
            </a:r>
            <a:r>
              <a:rPr lang="cs-CZ" u="sng" dirty="0" err="1"/>
              <a:t>the</a:t>
            </a:r>
            <a:r>
              <a:rPr lang="cs-CZ" u="sng" dirty="0"/>
              <a:t> </a:t>
            </a:r>
            <a:r>
              <a:rPr lang="cs-CZ" u="sng" dirty="0" err="1"/>
              <a:t>right</a:t>
            </a:r>
            <a:r>
              <a:rPr lang="cs-CZ" u="sng" dirty="0"/>
              <a:t> </a:t>
            </a:r>
            <a:r>
              <a:rPr lang="cs-CZ" u="sng" dirty="0" err="1"/>
              <a:t>side</a:t>
            </a:r>
            <a:r>
              <a:rPr lang="cs-CZ" dirty="0"/>
              <a:t>, </a:t>
            </a:r>
            <a:r>
              <a:rPr lang="cs-CZ" dirty="0" err="1"/>
              <a:t>similarly</a:t>
            </a:r>
            <a:r>
              <a:rPr lang="cs-CZ" dirty="0"/>
              <a:t> as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pharmacologically</a:t>
            </a:r>
            <a:endParaRPr lang="cs-CZ" dirty="0"/>
          </a:p>
          <a:p>
            <a:r>
              <a:rPr lang="cs-CZ" dirty="0" err="1"/>
              <a:t>induced</a:t>
            </a:r>
            <a:r>
              <a:rPr lang="cs-CZ" dirty="0"/>
              <a:t> </a:t>
            </a:r>
            <a:r>
              <a:rPr lang="cs-CZ" dirty="0" err="1"/>
              <a:t>hippocampal</a:t>
            </a:r>
            <a:r>
              <a:rPr lang="cs-CZ" dirty="0"/>
              <a:t> </a:t>
            </a:r>
            <a:r>
              <a:rPr lang="cs-CZ" dirty="0" err="1"/>
              <a:t>atrophy</a:t>
            </a:r>
            <a:r>
              <a:rPr lang="cs-CZ" dirty="0"/>
              <a:t> in </a:t>
            </a:r>
            <a:r>
              <a:rPr lang="cs-CZ" dirty="0" err="1"/>
              <a:t>animal</a:t>
            </a:r>
            <a:r>
              <a:rPr lang="cs-CZ" dirty="0"/>
              <a:t> model.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936664" y="411510"/>
            <a:ext cx="4207336" cy="1361986"/>
          </a:xfrm>
          <a:prstGeom prst="rect">
            <a:avLst/>
          </a:prstGeom>
          <a:noFill/>
        </p:spPr>
        <p:txBody>
          <a:bodyPr wrap="square" lIns="68653" tIns="34327" rIns="68653" bIns="34327" rtlCol="0">
            <a:spAutoFit/>
          </a:bodyPr>
          <a:lstStyle/>
          <a:p>
            <a:pPr algn="just"/>
            <a:r>
              <a:rPr lang="cs-CZ" dirty="0" err="1"/>
              <a:t>Planum</a:t>
            </a:r>
            <a:r>
              <a:rPr lang="cs-CZ" dirty="0"/>
              <a:t> </a:t>
            </a:r>
            <a:r>
              <a:rPr lang="cs-CZ" dirty="0" err="1"/>
              <a:t>temporale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brain</a:t>
            </a:r>
            <a:r>
              <a:rPr lang="cs-CZ" dirty="0"/>
              <a:t> </a:t>
            </a:r>
            <a:r>
              <a:rPr lang="cs-CZ" dirty="0" err="1"/>
              <a:t>cortical</a:t>
            </a:r>
            <a:r>
              <a:rPr lang="cs-CZ" dirty="0"/>
              <a:t> area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known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asymmetry</a:t>
            </a:r>
            <a:r>
              <a:rPr lang="cs-CZ" dirty="0"/>
              <a:t>; in </a:t>
            </a:r>
            <a:r>
              <a:rPr lang="cs-CZ" dirty="0" err="1"/>
              <a:t>brain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PT more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five</a:t>
            </a:r>
            <a:r>
              <a:rPr lang="cs-CZ" dirty="0"/>
              <a:t> </a:t>
            </a:r>
            <a:r>
              <a:rPr lang="cs-CZ" dirty="0" err="1"/>
              <a:t>times</a:t>
            </a:r>
            <a:r>
              <a:rPr lang="cs-CZ" dirty="0"/>
              <a:t> </a:t>
            </a:r>
            <a:r>
              <a:rPr lang="cs-CZ" dirty="0" err="1"/>
              <a:t>larger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 </a:t>
            </a:r>
            <a:r>
              <a:rPr lang="cs-CZ" dirty="0" err="1"/>
              <a:t>compared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makes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asymmetrical</a:t>
            </a:r>
            <a:r>
              <a:rPr lang="cs-CZ" dirty="0"/>
              <a:t> </a:t>
            </a:r>
            <a:r>
              <a:rPr lang="cs-CZ" dirty="0" err="1"/>
              <a:t>brain</a:t>
            </a:r>
            <a:r>
              <a:rPr lang="cs-CZ" dirty="0"/>
              <a:t> </a:t>
            </a:r>
            <a:r>
              <a:rPr lang="cs-CZ" dirty="0" err="1"/>
              <a:t>structure</a:t>
            </a:r>
            <a:r>
              <a:rPr lang="cs-CZ" dirty="0"/>
              <a:t> (</a:t>
            </a:r>
            <a:r>
              <a:rPr lang="cs-CZ" dirty="0" err="1"/>
              <a:t>Shapleske</a:t>
            </a:r>
            <a:r>
              <a:rPr lang="cs-CZ" dirty="0"/>
              <a:t>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al</a:t>
            </a:r>
            <a:r>
              <a:rPr lang="cs-CZ" dirty="0"/>
              <a:t>. 1999).</a:t>
            </a:r>
          </a:p>
          <a:p>
            <a:endParaRPr lang="cs-CZ" dirty="0"/>
          </a:p>
        </p:txBody>
      </p:sp>
      <p:pic>
        <p:nvPicPr>
          <p:cNvPr id="16391" name="Picture 7" descr="Neuromorphological Abnormalities and Central Auditory Processing Disorders:  An Overview"/>
          <p:cNvPicPr>
            <a:picLocks noChangeAspect="1" noChangeArrowheads="1"/>
          </p:cNvPicPr>
          <p:nvPr/>
        </p:nvPicPr>
        <p:blipFill>
          <a:blip r:embed="rId3" cstate="print"/>
          <a:srcRect t="4926" b="11338"/>
          <a:stretch>
            <a:fillRect/>
          </a:stretch>
        </p:blipFill>
        <p:spPr bwMode="auto">
          <a:xfrm>
            <a:off x="2483768" y="411510"/>
            <a:ext cx="2541458" cy="1080120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5148064" y="3579862"/>
            <a:ext cx="3890058" cy="7156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68653" tIns="34327" rIns="68653" bIns="34327" rtlCol="0">
            <a:spAutoFit/>
          </a:bodyPr>
          <a:lstStyle/>
          <a:p>
            <a:r>
              <a:rPr lang="cs-CZ" i="1" dirty="0"/>
              <a:t>New </a:t>
            </a:r>
            <a:r>
              <a:rPr lang="cs-CZ" i="1" dirty="0" err="1"/>
              <a:t>method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post </a:t>
            </a:r>
            <a:r>
              <a:rPr lang="cs-CZ" i="1" dirty="0" err="1"/>
              <a:t>mortem</a:t>
            </a:r>
            <a:r>
              <a:rPr lang="cs-CZ" i="1" dirty="0"/>
              <a:t> </a:t>
            </a:r>
            <a:r>
              <a:rPr lang="cs-CZ" i="1" dirty="0" err="1"/>
              <a:t>measurement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brain</a:t>
            </a:r>
            <a:endParaRPr lang="cs-CZ" i="1" dirty="0"/>
          </a:p>
          <a:p>
            <a:r>
              <a:rPr lang="cs-CZ" i="1" dirty="0"/>
              <a:t>sulci </a:t>
            </a:r>
            <a:r>
              <a:rPr lang="cs-CZ" i="1" dirty="0" err="1"/>
              <a:t>et</a:t>
            </a:r>
            <a:r>
              <a:rPr lang="cs-CZ" i="1" dirty="0"/>
              <a:t> </a:t>
            </a:r>
            <a:r>
              <a:rPr lang="cs-CZ" i="1" dirty="0" err="1"/>
              <a:t>gyri</a:t>
            </a:r>
            <a:r>
              <a:rPr lang="cs-CZ" i="1" dirty="0"/>
              <a:t> </a:t>
            </a:r>
            <a:r>
              <a:rPr lang="cs-CZ" i="1" dirty="0" err="1"/>
              <a:t>areas</a:t>
            </a:r>
            <a:r>
              <a:rPr lang="cs-CZ" i="1" dirty="0"/>
              <a:t> – </a:t>
            </a:r>
            <a:r>
              <a:rPr lang="cs-CZ" i="1" dirty="0" err="1"/>
              <a:t>covering</a:t>
            </a:r>
            <a:r>
              <a:rPr lang="cs-CZ" i="1" dirty="0"/>
              <a:t> by </a:t>
            </a:r>
            <a:r>
              <a:rPr lang="cs-CZ" i="1" dirty="0" err="1"/>
              <a:t>polysiloxane</a:t>
            </a:r>
            <a:r>
              <a:rPr lang="cs-CZ" i="1" dirty="0"/>
              <a:t> </a:t>
            </a:r>
            <a:r>
              <a:rPr lang="cs-CZ" i="1" dirty="0" err="1"/>
              <a:t>resin</a:t>
            </a:r>
            <a:r>
              <a:rPr lang="cs-CZ" i="1" dirty="0"/>
              <a:t>,</a:t>
            </a:r>
          </a:p>
          <a:p>
            <a:r>
              <a:rPr lang="cs-CZ" i="1" dirty="0" err="1"/>
              <a:t>mask</a:t>
            </a:r>
            <a:r>
              <a:rPr lang="cs-CZ" i="1" dirty="0"/>
              <a:t> </a:t>
            </a:r>
            <a:r>
              <a:rPr lang="cs-CZ" i="1" dirty="0" err="1"/>
              <a:t>formation</a:t>
            </a:r>
            <a:r>
              <a:rPr lang="cs-CZ" i="1" dirty="0"/>
              <a:t> </a:t>
            </a:r>
            <a:r>
              <a:rPr lang="cs-CZ" i="1" dirty="0" err="1"/>
              <a:t>and</a:t>
            </a:r>
            <a:r>
              <a:rPr lang="cs-CZ" i="1" dirty="0"/>
              <a:t> </a:t>
            </a:r>
            <a:r>
              <a:rPr lang="cs-CZ" i="1" dirty="0" err="1"/>
              <a:t>its</a:t>
            </a:r>
            <a:r>
              <a:rPr lang="cs-CZ" i="1" dirty="0"/>
              <a:t> area </a:t>
            </a:r>
            <a:r>
              <a:rPr lang="cs-CZ" i="1" dirty="0" err="1"/>
              <a:t>measurement</a:t>
            </a:r>
            <a:r>
              <a:rPr lang="cs-CZ" i="1" dirty="0"/>
              <a:t>…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987824" y="1491630"/>
            <a:ext cx="297345" cy="207824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r>
              <a:rPr lang="cs-CZ" sz="900" dirty="0" err="1"/>
              <a:t>left</a:t>
            </a:r>
            <a:endParaRPr lang="cs-CZ" sz="9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211960" y="1491630"/>
            <a:ext cx="359861" cy="207824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r>
              <a:rPr lang="cs-CZ" sz="900" dirty="0" err="1"/>
              <a:t>right</a:t>
            </a:r>
            <a:endParaRPr lang="cs-CZ" sz="9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843808" y="1923678"/>
            <a:ext cx="21065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Alois Alzheimer </a:t>
            </a:r>
            <a:r>
              <a:rPr lang="cs-CZ" i="1" dirty="0" err="1"/>
              <a:t>first</a:t>
            </a:r>
            <a:r>
              <a:rPr lang="cs-CZ" i="1" dirty="0"/>
              <a:t> </a:t>
            </a:r>
            <a:r>
              <a:rPr lang="cs-CZ" i="1" dirty="0" err="1"/>
              <a:t>time</a:t>
            </a:r>
            <a:endParaRPr lang="cs-CZ" i="1" dirty="0"/>
          </a:p>
          <a:p>
            <a:r>
              <a:rPr lang="cs-CZ" i="1" dirty="0" err="1"/>
              <a:t>described</a:t>
            </a:r>
            <a:r>
              <a:rPr lang="cs-CZ" i="1" dirty="0"/>
              <a:t> </a:t>
            </a:r>
            <a:r>
              <a:rPr lang="cs-CZ" i="1" dirty="0" err="1"/>
              <a:t>illness</a:t>
            </a:r>
            <a:r>
              <a:rPr lang="cs-CZ" i="1" dirty="0"/>
              <a:t> in </a:t>
            </a:r>
            <a:r>
              <a:rPr lang="cs-CZ" i="1" dirty="0" err="1"/>
              <a:t>patient</a:t>
            </a:r>
            <a:endParaRPr lang="cs-CZ" i="1" dirty="0"/>
          </a:p>
          <a:p>
            <a:r>
              <a:rPr lang="cs-CZ" i="1" dirty="0"/>
              <a:t>Auguste D. in 1901…</a:t>
            </a:r>
          </a:p>
        </p:txBody>
      </p:sp>
      <p:pic>
        <p:nvPicPr>
          <p:cNvPr id="21" name="Obrázek 20" descr="PT blu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2643188"/>
            <a:ext cx="1656185" cy="1945504"/>
          </a:xfrm>
          <a:prstGeom prst="rect">
            <a:avLst/>
          </a:prstGeom>
        </p:spPr>
      </p:pic>
      <p:cxnSp>
        <p:nvCxnSpPr>
          <p:cNvPr id="23" name="Přímá spojovací šipka 22"/>
          <p:cNvCxnSpPr/>
          <p:nvPr/>
        </p:nvCxnSpPr>
        <p:spPr>
          <a:xfrm flipH="1">
            <a:off x="4644008" y="3939902"/>
            <a:ext cx="3960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The relationship between callosal axons and cortical neurons in the planum  temporale: Alterations in schizophrenia - ScienceDirect"/>
          <p:cNvPicPr>
            <a:picLocks noChangeAspect="1" noChangeArrowheads="1"/>
          </p:cNvPicPr>
          <p:nvPr/>
        </p:nvPicPr>
        <p:blipFill>
          <a:blip r:embed="rId2" cstate="print"/>
          <a:srcRect l="46442"/>
          <a:stretch>
            <a:fillRect/>
          </a:stretch>
        </p:blipFill>
        <p:spPr bwMode="auto">
          <a:xfrm>
            <a:off x="2915816" y="2499742"/>
            <a:ext cx="2448272" cy="182041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57504"/>
          </a:xfrm>
        </p:spPr>
        <p:txBody>
          <a:bodyPr>
            <a:noAutofit/>
          </a:bodyPr>
          <a:lstStyle/>
          <a:p>
            <a:r>
              <a:rPr lang="cs-CZ" sz="1900" b="1" dirty="0"/>
              <a:t>3. </a:t>
            </a:r>
            <a:r>
              <a:rPr lang="cs-CZ" sz="1900" b="1" dirty="0" err="1"/>
              <a:t>Measurement</a:t>
            </a:r>
            <a:r>
              <a:rPr lang="cs-CZ" sz="1900" b="1" dirty="0"/>
              <a:t> </a:t>
            </a:r>
            <a:r>
              <a:rPr lang="cs-CZ" sz="1900" b="1" dirty="0" err="1"/>
              <a:t>of</a:t>
            </a:r>
            <a:r>
              <a:rPr lang="cs-CZ" sz="1900" b="1" dirty="0"/>
              <a:t> </a:t>
            </a:r>
            <a:r>
              <a:rPr lang="cs-CZ" sz="1900" b="1" dirty="0" err="1"/>
              <a:t>pyramidal</a:t>
            </a:r>
            <a:r>
              <a:rPr lang="cs-CZ" sz="1900" b="1" dirty="0"/>
              <a:t> </a:t>
            </a:r>
            <a:r>
              <a:rPr lang="cs-CZ" sz="1900" b="1" dirty="0" err="1"/>
              <a:t>neurons</a:t>
            </a:r>
            <a:r>
              <a:rPr lang="cs-CZ" sz="1900" b="1" dirty="0"/>
              <a:t> </a:t>
            </a:r>
            <a:r>
              <a:rPr lang="cs-CZ" sz="1900" b="1" dirty="0" err="1"/>
              <a:t>atrophy</a:t>
            </a:r>
            <a:r>
              <a:rPr lang="cs-CZ" sz="1900" b="1" dirty="0"/>
              <a:t> in </a:t>
            </a:r>
            <a:r>
              <a:rPr lang="cs-CZ" sz="1900" b="1" dirty="0" err="1"/>
              <a:t>planum</a:t>
            </a:r>
            <a:r>
              <a:rPr lang="cs-CZ" sz="1900" b="1" dirty="0"/>
              <a:t> </a:t>
            </a:r>
            <a:r>
              <a:rPr lang="cs-CZ" sz="1900" b="1" dirty="0" err="1"/>
              <a:t>temporale</a:t>
            </a:r>
            <a:r>
              <a:rPr lang="cs-CZ" sz="1900" b="1" dirty="0"/>
              <a:t> in </a:t>
            </a:r>
            <a:r>
              <a:rPr lang="cs-CZ" sz="1900" b="1" dirty="0" err="1"/>
              <a:t>patients</a:t>
            </a:r>
            <a:r>
              <a:rPr lang="cs-CZ" sz="1900" b="1" dirty="0"/>
              <a:t> </a:t>
            </a:r>
            <a:r>
              <a:rPr lang="cs-CZ" sz="1900" b="1" dirty="0" err="1"/>
              <a:t>with</a:t>
            </a:r>
            <a:r>
              <a:rPr lang="cs-CZ" sz="1900" b="1" dirty="0"/>
              <a:t> AD</a:t>
            </a:r>
          </a:p>
        </p:txBody>
      </p:sp>
      <p:sp>
        <p:nvSpPr>
          <p:cNvPr id="4" name="Obdélník 3"/>
          <p:cNvSpPr/>
          <p:nvPr/>
        </p:nvSpPr>
        <p:spPr>
          <a:xfrm>
            <a:off x="4427984" y="4587974"/>
            <a:ext cx="4572000" cy="4848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653" tIns="34327" rIns="68653" bIns="34327">
            <a:spAutoFit/>
          </a:bodyPr>
          <a:lstStyle/>
          <a:p>
            <a:r>
              <a:rPr lang="cs-CZ" sz="900" dirty="0" err="1"/>
              <a:t>Kutová</a:t>
            </a:r>
            <a:r>
              <a:rPr lang="cs-CZ" sz="900" dirty="0"/>
              <a:t> M, </a:t>
            </a:r>
            <a:r>
              <a:rPr lang="cs-CZ" sz="900" dirty="0" err="1"/>
              <a:t>Mrzílková</a:t>
            </a:r>
            <a:r>
              <a:rPr lang="cs-CZ" sz="900" dirty="0"/>
              <a:t> J, </a:t>
            </a:r>
            <a:r>
              <a:rPr lang="cs-CZ" sz="900" dirty="0" err="1"/>
              <a:t>Kirdajová</a:t>
            </a:r>
            <a:r>
              <a:rPr lang="cs-CZ" sz="900" dirty="0"/>
              <a:t> D, Řípová D, </a:t>
            </a:r>
            <a:r>
              <a:rPr lang="cs-CZ" sz="900" b="1" dirty="0"/>
              <a:t>Zach P</a:t>
            </a:r>
            <a:r>
              <a:rPr lang="cs-CZ" sz="900" dirty="0"/>
              <a:t>. </a:t>
            </a:r>
            <a:r>
              <a:rPr lang="cs-CZ" sz="900" dirty="0" err="1"/>
              <a:t>Simple</a:t>
            </a:r>
            <a:r>
              <a:rPr lang="cs-CZ" sz="900" dirty="0"/>
              <a:t> </a:t>
            </a:r>
            <a:r>
              <a:rPr lang="cs-CZ" sz="900" dirty="0" err="1"/>
              <a:t>method</a:t>
            </a:r>
            <a:r>
              <a:rPr lang="cs-CZ" sz="900" dirty="0"/>
              <a:t> </a:t>
            </a:r>
            <a:r>
              <a:rPr lang="cs-CZ" sz="900" dirty="0" err="1"/>
              <a:t>for</a:t>
            </a:r>
            <a:r>
              <a:rPr lang="cs-CZ" sz="900" dirty="0"/>
              <a:t> </a:t>
            </a:r>
            <a:r>
              <a:rPr lang="cs-CZ" sz="900" dirty="0" err="1"/>
              <a:t>evaluation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planum</a:t>
            </a:r>
            <a:r>
              <a:rPr lang="cs-CZ" sz="900" dirty="0"/>
              <a:t> </a:t>
            </a:r>
            <a:r>
              <a:rPr lang="cs-CZ" sz="900" dirty="0" err="1"/>
              <a:t>temporale</a:t>
            </a:r>
            <a:r>
              <a:rPr lang="cs-CZ" sz="900" dirty="0"/>
              <a:t> </a:t>
            </a:r>
            <a:r>
              <a:rPr lang="cs-CZ" sz="900" dirty="0" err="1"/>
              <a:t>pyramidal</a:t>
            </a:r>
            <a:r>
              <a:rPr lang="cs-CZ" sz="900" dirty="0"/>
              <a:t> </a:t>
            </a:r>
            <a:r>
              <a:rPr lang="cs-CZ" sz="900" dirty="0" err="1"/>
              <a:t>neurons</a:t>
            </a:r>
            <a:r>
              <a:rPr lang="cs-CZ" sz="900" dirty="0"/>
              <a:t> </a:t>
            </a:r>
            <a:r>
              <a:rPr lang="cs-CZ" sz="900" dirty="0" err="1"/>
              <a:t>shrinkage</a:t>
            </a:r>
            <a:r>
              <a:rPr lang="cs-CZ" sz="900" dirty="0"/>
              <a:t> in </a:t>
            </a:r>
            <a:r>
              <a:rPr lang="cs-CZ" sz="900" dirty="0" err="1"/>
              <a:t>postmortem</a:t>
            </a:r>
            <a:r>
              <a:rPr lang="cs-CZ" sz="900" dirty="0"/>
              <a:t> </a:t>
            </a:r>
            <a:r>
              <a:rPr lang="cs-CZ" sz="900" dirty="0" err="1"/>
              <a:t>tissue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Alzheimer </a:t>
            </a:r>
            <a:r>
              <a:rPr lang="cs-CZ" sz="900" dirty="0" err="1"/>
              <a:t>disease</a:t>
            </a:r>
            <a:r>
              <a:rPr lang="cs-CZ" sz="900" dirty="0"/>
              <a:t> </a:t>
            </a:r>
            <a:r>
              <a:rPr lang="cs-CZ" sz="900" dirty="0" err="1"/>
              <a:t>patients</a:t>
            </a:r>
            <a:r>
              <a:rPr lang="cs-CZ" sz="900" dirty="0"/>
              <a:t>. </a:t>
            </a:r>
            <a:r>
              <a:rPr lang="cs-CZ" sz="900" dirty="0" err="1"/>
              <a:t>Biomed</a:t>
            </a:r>
            <a:r>
              <a:rPr lang="cs-CZ" sz="900" dirty="0"/>
              <a:t> Res </a:t>
            </a:r>
            <a:r>
              <a:rPr lang="cs-CZ" sz="900" dirty="0" err="1"/>
              <a:t>Int</a:t>
            </a:r>
            <a:r>
              <a:rPr lang="cs-CZ" sz="900" dirty="0"/>
              <a:t>. 2014;2014:607171. </a:t>
            </a:r>
            <a:r>
              <a:rPr lang="cs-CZ" sz="900" b="1" dirty="0"/>
              <a:t>IF: 1.579/2014</a:t>
            </a:r>
            <a:r>
              <a:rPr lang="cs-CZ" sz="900" dirty="0"/>
              <a:t>.</a:t>
            </a:r>
            <a:endParaRPr lang="cs-CZ" sz="900" b="1" dirty="0"/>
          </a:p>
        </p:txBody>
      </p:sp>
      <p:pic>
        <p:nvPicPr>
          <p:cNvPr id="18434" name="Picture 2" descr="https://www.ncbi.nlm.nih.gov/pmc/articles/instance/3956417/bin/BMRI2014-607171.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11510"/>
            <a:ext cx="3002965" cy="4637765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2195736" y="267494"/>
            <a:ext cx="6019809" cy="253990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r>
              <a:rPr lang="cs-CZ" sz="1200" dirty="0" err="1"/>
              <a:t>Adaptation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established</a:t>
            </a:r>
            <a:r>
              <a:rPr lang="cs-CZ" sz="1200" dirty="0"/>
              <a:t> </a:t>
            </a:r>
            <a:r>
              <a:rPr lang="cs-CZ" sz="1200" dirty="0" err="1"/>
              <a:t>stereological</a:t>
            </a:r>
            <a:r>
              <a:rPr lang="cs-CZ" sz="1200" dirty="0"/>
              <a:t> </a:t>
            </a:r>
            <a:r>
              <a:rPr lang="cs-CZ" sz="1200" dirty="0" err="1"/>
              <a:t>methods</a:t>
            </a:r>
            <a:r>
              <a:rPr lang="cs-CZ" sz="1200" dirty="0"/>
              <a:t>, </a:t>
            </a:r>
            <a:r>
              <a:rPr lang="cs-CZ" sz="1200" dirty="0" err="1"/>
              <a:t>e.g</a:t>
            </a:r>
            <a:r>
              <a:rPr lang="cs-CZ" sz="1200" dirty="0"/>
              <a:t>. </a:t>
            </a:r>
            <a:r>
              <a:rPr lang="cs-CZ" sz="1200" dirty="0" err="1"/>
              <a:t>West</a:t>
            </a:r>
            <a:r>
              <a:rPr lang="cs-CZ" sz="1200" dirty="0"/>
              <a:t> </a:t>
            </a:r>
            <a:r>
              <a:rPr lang="cs-CZ" sz="1200" dirty="0" err="1"/>
              <a:t>et</a:t>
            </a:r>
            <a:r>
              <a:rPr lang="cs-CZ" sz="1200" dirty="0"/>
              <a:t> </a:t>
            </a:r>
            <a:r>
              <a:rPr lang="cs-CZ" sz="1200" dirty="0" err="1"/>
              <a:t>al</a:t>
            </a:r>
            <a:r>
              <a:rPr lang="cs-CZ" sz="1200" dirty="0"/>
              <a:t>. 1991; </a:t>
            </a:r>
            <a:r>
              <a:rPr lang="cs-CZ" sz="1200" dirty="0" err="1"/>
              <a:t>Bungaard</a:t>
            </a:r>
            <a:r>
              <a:rPr lang="cs-CZ" sz="1200" dirty="0"/>
              <a:t> </a:t>
            </a:r>
            <a:r>
              <a:rPr lang="cs-CZ" sz="1200" dirty="0" err="1"/>
              <a:t>et</a:t>
            </a:r>
            <a:r>
              <a:rPr lang="cs-CZ" sz="1200" dirty="0"/>
              <a:t> </a:t>
            </a:r>
            <a:r>
              <a:rPr lang="cs-CZ" sz="1200" dirty="0" err="1"/>
              <a:t>al</a:t>
            </a:r>
            <a:r>
              <a:rPr lang="cs-CZ" sz="1200" dirty="0"/>
              <a:t>., 2001.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357818" y="500048"/>
            <a:ext cx="33478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err="1"/>
              <a:t>Hypothesis</a:t>
            </a:r>
            <a:r>
              <a:rPr lang="cs-CZ" b="1" dirty="0"/>
              <a:t>: </a:t>
            </a:r>
            <a:r>
              <a:rPr lang="en-US" dirty="0"/>
              <a:t>will be macroscopic atrophy of PT in patients with AD accompanied by a similar asymmetry and distribution in the number and size of pyramidal neurons? If so, will it be symmetrically distributed throughout the PT, or bounded on some parts of it?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5429256" y="2357436"/>
            <a:ext cx="34848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Conclusion</a:t>
            </a:r>
            <a:r>
              <a:rPr lang="cs-CZ" b="1" dirty="0"/>
              <a:t> </a:t>
            </a:r>
            <a:r>
              <a:rPr lang="cs-CZ" b="1" dirty="0" err="1"/>
              <a:t>and</a:t>
            </a:r>
            <a:r>
              <a:rPr lang="cs-CZ" b="1" dirty="0"/>
              <a:t> </a:t>
            </a:r>
            <a:r>
              <a:rPr lang="cs-CZ" b="1" dirty="0" err="1"/>
              <a:t>output</a:t>
            </a:r>
            <a:r>
              <a:rPr lang="cs-CZ" b="1" dirty="0"/>
              <a:t>:</a:t>
            </a:r>
          </a:p>
          <a:p>
            <a:r>
              <a:rPr lang="en-US" dirty="0"/>
              <a:t>a) </a:t>
            </a:r>
            <a:r>
              <a:rPr lang="cs-CZ" dirty="0"/>
              <a:t>w/o </a:t>
            </a:r>
            <a:r>
              <a:rPr lang="cs-CZ" dirty="0" err="1"/>
              <a:t>difference</a:t>
            </a:r>
            <a:r>
              <a:rPr lang="cs-CZ" dirty="0"/>
              <a:t> in STG</a:t>
            </a:r>
            <a:r>
              <a:rPr lang="en-US" dirty="0"/>
              <a:t>,</a:t>
            </a:r>
            <a:endParaRPr lang="cs-CZ" dirty="0"/>
          </a:p>
          <a:p>
            <a:r>
              <a:rPr lang="en-US" dirty="0"/>
              <a:t>b) </a:t>
            </a:r>
            <a:r>
              <a:rPr lang="cs-CZ" dirty="0" err="1"/>
              <a:t>reversal</a:t>
            </a:r>
            <a:r>
              <a:rPr lang="cs-CZ" dirty="0"/>
              <a:t> </a:t>
            </a:r>
            <a:r>
              <a:rPr lang="cs-CZ" dirty="0" err="1"/>
              <a:t>asymmetry</a:t>
            </a:r>
            <a:r>
              <a:rPr lang="cs-CZ" dirty="0"/>
              <a:t> in </a:t>
            </a:r>
            <a:r>
              <a:rPr lang="cs-CZ" dirty="0" err="1"/>
              <a:t>insula</a:t>
            </a:r>
            <a:r>
              <a:rPr lang="cs-CZ" dirty="0"/>
              <a:t> (L &gt; R) in AD (</a:t>
            </a:r>
            <a:r>
              <a:rPr lang="cs-CZ" dirty="0" err="1"/>
              <a:t>bigger</a:t>
            </a:r>
            <a:r>
              <a:rPr lang="cs-CZ" dirty="0"/>
              <a:t> </a:t>
            </a:r>
            <a:r>
              <a:rPr lang="cs-CZ" dirty="0" err="1"/>
              <a:t>pyramidal</a:t>
            </a:r>
            <a:r>
              <a:rPr lang="cs-CZ" dirty="0"/>
              <a:t> </a:t>
            </a:r>
            <a:r>
              <a:rPr lang="cs-CZ" dirty="0" err="1"/>
              <a:t>neurons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),</a:t>
            </a:r>
          </a:p>
          <a:p>
            <a:r>
              <a:rPr lang="cs-CZ" dirty="0"/>
              <a:t>c) in </a:t>
            </a:r>
            <a:r>
              <a:rPr lang="cs-CZ" dirty="0" err="1"/>
              <a:t>Heschl</a:t>
            </a:r>
            <a:r>
              <a:rPr lang="cs-CZ" dirty="0"/>
              <a:t> </a:t>
            </a:r>
            <a:r>
              <a:rPr lang="cs-CZ" dirty="0" err="1"/>
              <a:t>gyri</a:t>
            </a:r>
            <a:r>
              <a:rPr lang="cs-CZ" dirty="0"/>
              <a:t> in AD </a:t>
            </a:r>
            <a:r>
              <a:rPr lang="cs-CZ" dirty="0" err="1"/>
              <a:t>smaller</a:t>
            </a:r>
            <a:r>
              <a:rPr lang="cs-CZ" dirty="0"/>
              <a:t> </a:t>
            </a:r>
            <a:r>
              <a:rPr lang="cs-CZ" dirty="0" err="1"/>
              <a:t>neurons</a:t>
            </a:r>
            <a:r>
              <a:rPr lang="cs-CZ" dirty="0"/>
              <a:t> </a:t>
            </a:r>
            <a:r>
              <a:rPr lang="cs-CZ" dirty="0" err="1"/>
              <a:t>bilaterally</a:t>
            </a:r>
            <a:r>
              <a:rPr lang="cs-CZ" dirty="0"/>
              <a:t>,</a:t>
            </a:r>
          </a:p>
          <a:p>
            <a:r>
              <a:rPr lang="en-US" dirty="0"/>
              <a:t>d) </a:t>
            </a:r>
            <a:r>
              <a:rPr lang="cs-CZ" dirty="0" err="1"/>
              <a:t>smaller</a:t>
            </a:r>
            <a:r>
              <a:rPr lang="cs-CZ" dirty="0"/>
              <a:t> </a:t>
            </a:r>
            <a:r>
              <a:rPr lang="cs-CZ" dirty="0" err="1"/>
              <a:t>neurons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 in </a:t>
            </a:r>
            <a:r>
              <a:rPr lang="cs-CZ" dirty="0" err="1"/>
              <a:t>transition</a:t>
            </a:r>
            <a:r>
              <a:rPr lang="cs-CZ" dirty="0"/>
              <a:t> to </a:t>
            </a:r>
            <a:r>
              <a:rPr lang="cs-CZ" dirty="0" err="1"/>
              <a:t>Sylvius</a:t>
            </a:r>
            <a:r>
              <a:rPr lang="cs-CZ" dirty="0"/>
              <a:t> </a:t>
            </a:r>
            <a:r>
              <a:rPr lang="cs-CZ" dirty="0" err="1"/>
              <a:t>fissure</a:t>
            </a:r>
            <a:r>
              <a:rPr lang="cs-CZ" dirty="0"/>
              <a:t> in AD.</a:t>
            </a:r>
            <a:r>
              <a:rPr lang="en-US" dirty="0"/>
              <a:t> </a:t>
            </a:r>
            <a:endParaRPr lang="cs-CZ" dirty="0"/>
          </a:p>
        </p:txBody>
      </p:sp>
      <p:pic>
        <p:nvPicPr>
          <p:cNvPr id="12" name="Picture 4" descr="https://www.ncbi.nlm.nih.gov/pmc/articles/instance/3956417/bin/BMRI2014-607171.002.jpg"/>
          <p:cNvPicPr>
            <a:picLocks noChangeAspect="1" noChangeArrowheads="1"/>
          </p:cNvPicPr>
          <p:nvPr/>
        </p:nvPicPr>
        <p:blipFill>
          <a:blip r:embed="rId4" cstate="print"/>
          <a:srcRect r="20017" b="47878"/>
          <a:stretch>
            <a:fillRect/>
          </a:stretch>
        </p:blipFill>
        <p:spPr bwMode="auto">
          <a:xfrm rot="9817181">
            <a:off x="3450633" y="4227852"/>
            <a:ext cx="649317" cy="967251"/>
          </a:xfrm>
          <a:prstGeom prst="rect">
            <a:avLst/>
          </a:prstGeom>
          <a:noFill/>
        </p:spPr>
      </p:pic>
      <p:pic>
        <p:nvPicPr>
          <p:cNvPr id="22530" name="Picture 2" descr="The Left Brain and the Right Brain of Language - ppt video online download"/>
          <p:cNvPicPr>
            <a:picLocks noChangeAspect="1" noChangeArrowheads="1"/>
          </p:cNvPicPr>
          <p:nvPr/>
        </p:nvPicPr>
        <p:blipFill>
          <a:blip r:embed="rId5" cstate="print"/>
          <a:srcRect l="17503" t="25004" r="18736" b="9984"/>
          <a:stretch>
            <a:fillRect/>
          </a:stretch>
        </p:blipFill>
        <p:spPr bwMode="auto">
          <a:xfrm>
            <a:off x="2771800" y="555526"/>
            <a:ext cx="2448272" cy="1872207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3851920" y="2427734"/>
            <a:ext cx="14494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>
                <a:solidFill>
                  <a:schemeClr val="dk1"/>
                </a:solidFill>
              </a:rPr>
              <a:t>Podle </a:t>
            </a:r>
            <a:r>
              <a:rPr lang="cs-CZ" sz="900" dirty="0" err="1">
                <a:solidFill>
                  <a:schemeClr val="dk1"/>
                </a:solidFill>
              </a:rPr>
              <a:t>Schlaug</a:t>
            </a:r>
            <a:r>
              <a:rPr lang="cs-CZ" sz="900" dirty="0">
                <a:solidFill>
                  <a:schemeClr val="dk1"/>
                </a:solidFill>
              </a:rPr>
              <a:t> a spol., 1995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357818" y="2000246"/>
            <a:ext cx="351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… </a:t>
            </a:r>
            <a:r>
              <a:rPr lang="cs-CZ" sz="1200" i="1" dirty="0"/>
              <a:t>m</a:t>
            </a:r>
            <a:r>
              <a:rPr lang="en-US" sz="1200" i="1" dirty="0" err="1"/>
              <a:t>easure</a:t>
            </a:r>
            <a:r>
              <a:rPr lang="cs-CZ" sz="1200" i="1" dirty="0"/>
              <a:t>ment</a:t>
            </a:r>
            <a:r>
              <a:rPr lang="en-US" sz="1200" i="1" dirty="0"/>
              <a:t> in layer III of the </a:t>
            </a:r>
            <a:r>
              <a:rPr lang="cs-CZ" sz="1200" i="1" dirty="0" err="1"/>
              <a:t>cortex</a:t>
            </a:r>
            <a:r>
              <a:rPr lang="en-US" sz="1200" i="1" dirty="0"/>
              <a:t> - well visible</a:t>
            </a:r>
            <a:endParaRPr lang="cs-CZ" sz="1200" i="1" dirty="0"/>
          </a:p>
          <a:p>
            <a:r>
              <a:rPr lang="en-US" sz="1200" i="1" dirty="0"/>
              <a:t> and quantifiable pyramid</a:t>
            </a:r>
            <a:r>
              <a:rPr lang="cs-CZ" sz="1200" i="1" dirty="0" err="1"/>
              <a:t>al</a:t>
            </a:r>
            <a:r>
              <a:rPr lang="en-US" sz="1200" i="1" dirty="0"/>
              <a:t> neurons…</a:t>
            </a:r>
            <a:endParaRPr lang="cs-CZ" sz="1200" i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2071670" y="4357700"/>
            <a:ext cx="1643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err="1">
                <a:solidFill>
                  <a:schemeClr val="dk1"/>
                </a:solidFill>
              </a:rPr>
              <a:t>According</a:t>
            </a:r>
            <a:r>
              <a:rPr lang="cs-CZ" sz="900" dirty="0">
                <a:solidFill>
                  <a:schemeClr val="dk1"/>
                </a:solidFill>
              </a:rPr>
              <a:t> to </a:t>
            </a:r>
            <a:r>
              <a:rPr lang="cs-CZ" sz="900" dirty="0" err="1">
                <a:solidFill>
                  <a:schemeClr val="dk1"/>
                </a:solidFill>
              </a:rPr>
              <a:t>Simper</a:t>
            </a:r>
            <a:r>
              <a:rPr lang="cs-CZ" sz="900" dirty="0">
                <a:solidFill>
                  <a:schemeClr val="dk1"/>
                </a:solidFill>
              </a:rPr>
              <a:t> </a:t>
            </a:r>
            <a:r>
              <a:rPr lang="cs-CZ" sz="900" dirty="0" err="1">
                <a:solidFill>
                  <a:schemeClr val="dk1"/>
                </a:solidFill>
              </a:rPr>
              <a:t>et</a:t>
            </a:r>
            <a:r>
              <a:rPr lang="cs-CZ" sz="900" dirty="0">
                <a:solidFill>
                  <a:schemeClr val="dk1"/>
                </a:solidFill>
              </a:rPr>
              <a:t> </a:t>
            </a:r>
            <a:r>
              <a:rPr lang="cs-CZ" sz="900" dirty="0" err="1">
                <a:solidFill>
                  <a:schemeClr val="dk1"/>
                </a:solidFill>
              </a:rPr>
              <a:t>al</a:t>
            </a:r>
            <a:r>
              <a:rPr lang="cs-CZ" sz="900" dirty="0">
                <a:solidFill>
                  <a:schemeClr val="dk1"/>
                </a:solidFill>
              </a:rPr>
              <a:t>. 2011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643438" y="4143386"/>
            <a:ext cx="4286280" cy="2847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653" tIns="34327" rIns="68653" bIns="34327" rtlCol="0">
            <a:spAutoFit/>
          </a:bodyPr>
          <a:lstStyle/>
          <a:p>
            <a:r>
              <a:rPr lang="cs-CZ" i="1" dirty="0"/>
              <a:t>New </a:t>
            </a:r>
            <a:r>
              <a:rPr lang="cs-CZ" i="1" dirty="0" err="1"/>
              <a:t>method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pyramidal</a:t>
            </a:r>
            <a:r>
              <a:rPr lang="cs-CZ" i="1" dirty="0"/>
              <a:t> </a:t>
            </a:r>
            <a:r>
              <a:rPr lang="cs-CZ" i="1" dirty="0" err="1"/>
              <a:t>neurons</a:t>
            </a:r>
            <a:r>
              <a:rPr lang="cs-CZ" i="1" dirty="0"/>
              <a:t> </a:t>
            </a:r>
            <a:r>
              <a:rPr lang="cs-CZ" i="1" dirty="0" err="1"/>
              <a:t>lenght</a:t>
            </a:r>
            <a:r>
              <a:rPr lang="cs-CZ" i="1" dirty="0"/>
              <a:t> </a:t>
            </a:r>
            <a:r>
              <a:rPr lang="cs-CZ" i="1" dirty="0" err="1"/>
              <a:t>measurement</a:t>
            </a:r>
            <a:endParaRPr lang="cs-CZ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9522"/>
          </a:xfrm>
        </p:spPr>
        <p:txBody>
          <a:bodyPr>
            <a:normAutofit fontScale="90000"/>
          </a:bodyPr>
          <a:lstStyle/>
          <a:p>
            <a:pPr algn="l"/>
            <a:r>
              <a:rPr lang="cs-CZ" sz="2100" b="1" dirty="0"/>
              <a:t>4. </a:t>
            </a:r>
            <a:r>
              <a:rPr lang="cs-CZ" sz="2100" b="1" dirty="0" err="1"/>
              <a:t>Asymmetrical</a:t>
            </a:r>
            <a:r>
              <a:rPr lang="cs-CZ" sz="2100" b="1" dirty="0"/>
              <a:t> </a:t>
            </a:r>
            <a:r>
              <a:rPr lang="cs-CZ" sz="2100" b="1" dirty="0" err="1"/>
              <a:t>changes</a:t>
            </a:r>
            <a:r>
              <a:rPr lang="cs-CZ" sz="2100" b="1" dirty="0"/>
              <a:t> in </a:t>
            </a:r>
            <a:r>
              <a:rPr lang="cs-CZ" sz="2100" b="1" dirty="0" err="1"/>
              <a:t>the</a:t>
            </a:r>
            <a:r>
              <a:rPr lang="cs-CZ" sz="2100" b="1" dirty="0"/>
              <a:t> </a:t>
            </a:r>
            <a:r>
              <a:rPr lang="cs-CZ" sz="2100" b="1" dirty="0" err="1"/>
              <a:t>numbers</a:t>
            </a:r>
            <a:r>
              <a:rPr lang="cs-CZ" sz="2100" b="1" dirty="0"/>
              <a:t> </a:t>
            </a:r>
            <a:r>
              <a:rPr lang="cs-CZ" sz="2100" b="1" dirty="0" err="1"/>
              <a:t>of</a:t>
            </a:r>
            <a:r>
              <a:rPr lang="cs-CZ" sz="2100" b="1" dirty="0"/>
              <a:t> </a:t>
            </a:r>
            <a:r>
              <a:rPr lang="cs-CZ" sz="2100" b="1" dirty="0" err="1"/>
              <a:t>neurons</a:t>
            </a:r>
            <a:r>
              <a:rPr lang="cs-CZ" sz="2100" b="1" dirty="0"/>
              <a:t> in </a:t>
            </a:r>
            <a:r>
              <a:rPr lang="cs-CZ" sz="2100" b="1" dirty="0" err="1"/>
              <a:t>planum</a:t>
            </a:r>
            <a:r>
              <a:rPr lang="cs-CZ" sz="2100" b="1" dirty="0"/>
              <a:t> </a:t>
            </a:r>
            <a:r>
              <a:rPr lang="cs-CZ" sz="2100" b="1" dirty="0" err="1"/>
              <a:t>temporale</a:t>
            </a:r>
            <a:r>
              <a:rPr lang="cs-CZ" sz="2100" b="1" dirty="0"/>
              <a:t> </a:t>
            </a:r>
            <a:r>
              <a:rPr lang="cs-CZ" sz="2100" b="1" dirty="0" err="1"/>
              <a:t>and</a:t>
            </a:r>
            <a:r>
              <a:rPr lang="cs-CZ" sz="2100" b="1" dirty="0"/>
              <a:t> </a:t>
            </a:r>
            <a:r>
              <a:rPr lang="cs-CZ" sz="2100" b="1" dirty="0" err="1"/>
              <a:t>limbic</a:t>
            </a:r>
            <a:r>
              <a:rPr lang="cs-CZ" sz="2100" b="1" dirty="0"/>
              <a:t> </a:t>
            </a:r>
            <a:r>
              <a:rPr lang="cs-CZ" sz="2100" b="1" dirty="0" err="1"/>
              <a:t>cortex</a:t>
            </a:r>
            <a:r>
              <a:rPr lang="cs-CZ" sz="2100" b="1" dirty="0"/>
              <a:t> in Alzheimer </a:t>
            </a:r>
            <a:r>
              <a:rPr lang="cs-CZ" sz="2100" b="1" dirty="0" err="1"/>
              <a:t>disease</a:t>
            </a:r>
            <a:endParaRPr lang="cs-CZ" sz="2100" b="1" dirty="0"/>
          </a:p>
        </p:txBody>
      </p:sp>
      <p:sp>
        <p:nvSpPr>
          <p:cNvPr id="5" name="Obdélník 4"/>
          <p:cNvSpPr/>
          <p:nvPr/>
        </p:nvSpPr>
        <p:spPr>
          <a:xfrm>
            <a:off x="4788024" y="4587974"/>
            <a:ext cx="4248472" cy="4848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653" tIns="34327" rIns="68653" bIns="34327">
            <a:spAutoFit/>
          </a:bodyPr>
          <a:lstStyle/>
          <a:p>
            <a:r>
              <a:rPr lang="cs-CZ" sz="900" dirty="0" err="1"/>
              <a:t>Kutová</a:t>
            </a:r>
            <a:r>
              <a:rPr lang="cs-CZ" sz="900" dirty="0"/>
              <a:t> M, </a:t>
            </a:r>
            <a:r>
              <a:rPr lang="cs-CZ" sz="900" dirty="0" err="1"/>
              <a:t>Mrzílková</a:t>
            </a:r>
            <a:r>
              <a:rPr lang="cs-CZ" sz="900" dirty="0"/>
              <a:t> J, Riedlová J, </a:t>
            </a:r>
            <a:r>
              <a:rPr lang="cs-CZ" sz="900" b="1" dirty="0"/>
              <a:t>Zach P</a:t>
            </a:r>
            <a:r>
              <a:rPr lang="cs-CZ" sz="900" dirty="0"/>
              <a:t>. </a:t>
            </a:r>
            <a:r>
              <a:rPr lang="cs-CZ" sz="900" dirty="0" err="1"/>
              <a:t>Asymmetric</a:t>
            </a:r>
            <a:r>
              <a:rPr lang="cs-CZ" sz="900" dirty="0"/>
              <a:t> </a:t>
            </a:r>
            <a:r>
              <a:rPr lang="cs-CZ" sz="900" dirty="0" err="1"/>
              <a:t>Changes</a:t>
            </a:r>
            <a:r>
              <a:rPr lang="cs-CZ" sz="900" dirty="0"/>
              <a:t> in </a:t>
            </a:r>
            <a:r>
              <a:rPr lang="cs-CZ" sz="900" dirty="0" err="1"/>
              <a:t>Limbic</a:t>
            </a:r>
            <a:r>
              <a:rPr lang="cs-CZ" sz="900" dirty="0"/>
              <a:t> </a:t>
            </a:r>
            <a:r>
              <a:rPr lang="cs-CZ" sz="900" dirty="0" err="1"/>
              <a:t>Cortex</a:t>
            </a:r>
            <a:r>
              <a:rPr lang="cs-CZ" sz="900" dirty="0"/>
              <a:t> </a:t>
            </a:r>
            <a:r>
              <a:rPr lang="cs-CZ" sz="900" dirty="0" err="1"/>
              <a:t>and</a:t>
            </a:r>
            <a:r>
              <a:rPr lang="cs-CZ" sz="900" dirty="0"/>
              <a:t> </a:t>
            </a:r>
            <a:r>
              <a:rPr lang="cs-CZ" sz="900" dirty="0" err="1"/>
              <a:t>Planum</a:t>
            </a:r>
            <a:r>
              <a:rPr lang="cs-CZ" sz="900" dirty="0"/>
              <a:t> </a:t>
            </a:r>
            <a:r>
              <a:rPr lang="cs-CZ" sz="900" dirty="0" err="1"/>
              <a:t>Temporale</a:t>
            </a:r>
            <a:r>
              <a:rPr lang="cs-CZ" sz="900" dirty="0"/>
              <a:t> in </a:t>
            </a:r>
            <a:r>
              <a:rPr lang="cs-CZ" sz="900" dirty="0" err="1"/>
              <a:t>Patients</a:t>
            </a:r>
            <a:r>
              <a:rPr lang="cs-CZ" sz="900" dirty="0"/>
              <a:t> </a:t>
            </a:r>
            <a:r>
              <a:rPr lang="cs-CZ" sz="900" dirty="0" err="1"/>
              <a:t>with</a:t>
            </a:r>
            <a:r>
              <a:rPr lang="cs-CZ" sz="900" dirty="0"/>
              <a:t> Alzheimer </a:t>
            </a:r>
            <a:r>
              <a:rPr lang="cs-CZ" sz="900" dirty="0" err="1"/>
              <a:t>Disease</a:t>
            </a:r>
            <a:r>
              <a:rPr lang="cs-CZ" sz="900" dirty="0"/>
              <a:t>. </a:t>
            </a:r>
            <a:r>
              <a:rPr lang="cs-CZ" sz="900" dirty="0" err="1"/>
              <a:t>Curr</a:t>
            </a:r>
            <a:r>
              <a:rPr lang="cs-CZ" sz="900" dirty="0"/>
              <a:t> Alzheimer Res. 2018;15(14):1361-1368.  </a:t>
            </a:r>
            <a:r>
              <a:rPr lang="cs-CZ" sz="900" b="1" dirty="0"/>
              <a:t>IF: 3.271/2018</a:t>
            </a:r>
            <a:r>
              <a:rPr lang="cs-CZ" sz="900" dirty="0"/>
              <a:t>.</a:t>
            </a:r>
            <a:endParaRPr lang="cs-CZ" sz="900" b="1" dirty="0"/>
          </a:p>
        </p:txBody>
      </p:sp>
      <p:pic>
        <p:nvPicPr>
          <p:cNvPr id="7" name="Picture 5" descr="Double staining with Fluoro-Jade B and DAPI demonstrate... | Download  Scientific Diagram"/>
          <p:cNvPicPr>
            <a:picLocks noChangeAspect="1" noChangeArrowheads="1"/>
          </p:cNvPicPr>
          <p:nvPr/>
        </p:nvPicPr>
        <p:blipFill>
          <a:blip r:embed="rId2" cstate="print"/>
          <a:srcRect l="3506" t="27355"/>
          <a:stretch>
            <a:fillRect/>
          </a:stretch>
        </p:blipFill>
        <p:spPr bwMode="auto">
          <a:xfrm>
            <a:off x="4064510" y="2211709"/>
            <a:ext cx="4946600" cy="2288867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0" y="1357304"/>
            <a:ext cx="4241886" cy="715655"/>
          </a:xfrm>
          <a:prstGeom prst="rect">
            <a:avLst/>
          </a:prstGeom>
          <a:noFill/>
        </p:spPr>
        <p:txBody>
          <a:bodyPr wrap="square" lIns="68653" tIns="34327" rIns="68653" bIns="34327" rtlCol="0">
            <a:spAutoFit/>
          </a:bodyPr>
          <a:lstStyle/>
          <a:p>
            <a:r>
              <a:rPr lang="cs-CZ" b="1" dirty="0" err="1"/>
              <a:t>Conclusion</a:t>
            </a:r>
            <a:r>
              <a:rPr lang="cs-CZ" b="1" dirty="0"/>
              <a:t>:</a:t>
            </a:r>
            <a:r>
              <a:rPr lang="cs-CZ" dirty="0"/>
              <a:t> </a:t>
            </a:r>
            <a:r>
              <a:rPr lang="cs-CZ" dirty="0" err="1"/>
              <a:t>Fluoro</a:t>
            </a:r>
            <a:r>
              <a:rPr lang="cs-CZ" dirty="0"/>
              <a:t> </a:t>
            </a:r>
            <a:r>
              <a:rPr lang="cs-CZ" dirty="0" err="1"/>
              <a:t>Jade</a:t>
            </a:r>
            <a:r>
              <a:rPr lang="cs-CZ" dirty="0"/>
              <a:t> B </a:t>
            </a:r>
            <a:r>
              <a:rPr lang="cs-CZ" dirty="0" err="1"/>
              <a:t>and</a:t>
            </a:r>
            <a:r>
              <a:rPr lang="cs-CZ" dirty="0"/>
              <a:t> DAPI </a:t>
            </a:r>
            <a:r>
              <a:rPr lang="cs-CZ" dirty="0" err="1"/>
              <a:t>counterstaining</a:t>
            </a:r>
            <a:r>
              <a:rPr lang="cs-CZ" dirty="0"/>
              <a:t> </a:t>
            </a:r>
            <a:r>
              <a:rPr lang="cs-CZ" dirty="0" err="1"/>
              <a:t>important</a:t>
            </a:r>
            <a:r>
              <a:rPr lang="cs-CZ" dirty="0"/>
              <a:t> </a:t>
            </a:r>
            <a:r>
              <a:rPr lang="cs-CZ" dirty="0" err="1"/>
              <a:t>results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in AGC </a:t>
            </a:r>
            <a:r>
              <a:rPr lang="cs-CZ" dirty="0" err="1"/>
              <a:t>and</a:t>
            </a:r>
            <a:r>
              <a:rPr lang="cs-CZ" dirty="0"/>
              <a:t> PT region, DAPI </a:t>
            </a:r>
            <a:r>
              <a:rPr lang="cs-CZ" dirty="0" err="1"/>
              <a:t>staining</a:t>
            </a:r>
            <a:r>
              <a:rPr lang="cs-CZ" dirty="0"/>
              <a:t> in AGC, PGC </a:t>
            </a:r>
            <a:r>
              <a:rPr lang="cs-CZ" dirty="0" err="1"/>
              <a:t>and</a:t>
            </a:r>
            <a:r>
              <a:rPr lang="cs-CZ" dirty="0"/>
              <a:t> PT.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0" y="627534"/>
            <a:ext cx="3889225" cy="715655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r>
              <a:rPr lang="cs-CZ" b="1" dirty="0" err="1"/>
              <a:t>Hypothesis</a:t>
            </a:r>
            <a:r>
              <a:rPr lang="cs-CZ" b="1" dirty="0"/>
              <a:t>:</a:t>
            </a:r>
            <a:r>
              <a:rPr lang="cs-CZ" dirty="0"/>
              <a:t> </a:t>
            </a:r>
            <a:r>
              <a:rPr lang="cs-CZ" dirty="0" err="1"/>
              <a:t>histological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immunohistochemical</a:t>
            </a:r>
            <a:endParaRPr lang="cs-CZ" dirty="0"/>
          </a:p>
          <a:p>
            <a:r>
              <a:rPr lang="cs-CZ" dirty="0" err="1"/>
              <a:t>changes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neurons</a:t>
            </a:r>
            <a:r>
              <a:rPr lang="cs-CZ" dirty="0"/>
              <a:t> in </a:t>
            </a:r>
            <a:r>
              <a:rPr lang="cs-CZ" dirty="0" err="1"/>
              <a:t>selected</a:t>
            </a:r>
            <a:r>
              <a:rPr lang="cs-CZ" dirty="0"/>
              <a:t> </a:t>
            </a:r>
            <a:r>
              <a:rPr lang="cs-CZ" dirty="0" err="1"/>
              <a:t>cortical</a:t>
            </a:r>
            <a:r>
              <a:rPr lang="cs-CZ" dirty="0"/>
              <a:t> </a:t>
            </a:r>
            <a:r>
              <a:rPr lang="cs-CZ" dirty="0" err="1"/>
              <a:t>areas</a:t>
            </a:r>
            <a:r>
              <a:rPr lang="cs-CZ" dirty="0"/>
              <a:t> </a:t>
            </a:r>
            <a:r>
              <a:rPr lang="cs-CZ" dirty="0" err="1"/>
              <a:t>would</a:t>
            </a:r>
            <a:endParaRPr lang="cs-CZ" dirty="0"/>
          </a:p>
          <a:p>
            <a:r>
              <a:rPr lang="cs-CZ" dirty="0"/>
              <a:t>show </a:t>
            </a:r>
            <a:r>
              <a:rPr lang="cs-CZ" dirty="0" err="1"/>
              <a:t>similar</a:t>
            </a:r>
            <a:r>
              <a:rPr lang="cs-CZ" dirty="0"/>
              <a:t> </a:t>
            </a:r>
            <a:r>
              <a:rPr lang="cs-CZ" dirty="0" err="1"/>
              <a:t>asymmetry</a:t>
            </a:r>
            <a:r>
              <a:rPr lang="cs-CZ" dirty="0"/>
              <a:t> as in </a:t>
            </a:r>
            <a:r>
              <a:rPr lang="cs-CZ" dirty="0" err="1"/>
              <a:t>previous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.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42844" y="2071684"/>
            <a:ext cx="3302270" cy="284768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r>
              <a:rPr lang="cs-CZ" i="1" dirty="0" err="1"/>
              <a:t>Possibility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capturing</a:t>
            </a:r>
            <a:r>
              <a:rPr lang="cs-CZ" i="1" dirty="0"/>
              <a:t> </a:t>
            </a:r>
            <a:r>
              <a:rPr lang="cs-CZ" i="1" dirty="0" err="1"/>
              <a:t>only</a:t>
            </a:r>
            <a:r>
              <a:rPr lang="cs-CZ" i="1" dirty="0"/>
              <a:t> </a:t>
            </a:r>
            <a:r>
              <a:rPr lang="cs-CZ" i="1" dirty="0" err="1"/>
              <a:t>early</a:t>
            </a:r>
            <a:r>
              <a:rPr lang="cs-CZ" i="1" dirty="0"/>
              <a:t> </a:t>
            </a:r>
            <a:r>
              <a:rPr lang="cs-CZ" i="1" dirty="0" err="1"/>
              <a:t>changes</a:t>
            </a:r>
            <a:r>
              <a:rPr lang="cs-CZ" i="1" dirty="0"/>
              <a:t>?</a:t>
            </a:r>
          </a:p>
        </p:txBody>
      </p:sp>
      <p:grpSp>
        <p:nvGrpSpPr>
          <p:cNvPr id="30" name="Skupina 29"/>
          <p:cNvGrpSpPr/>
          <p:nvPr/>
        </p:nvGrpSpPr>
        <p:grpSpPr>
          <a:xfrm>
            <a:off x="3857620" y="214296"/>
            <a:ext cx="2402226" cy="1866336"/>
            <a:chOff x="4067944" y="339502"/>
            <a:chExt cx="2191902" cy="1741130"/>
          </a:xfrm>
        </p:grpSpPr>
        <p:pic>
          <p:nvPicPr>
            <p:cNvPr id="2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81080" t="19600" r="13770" b="44001"/>
            <a:stretch>
              <a:fillRect/>
            </a:stretch>
          </p:blipFill>
          <p:spPr bwMode="auto">
            <a:xfrm>
              <a:off x="5796136" y="339502"/>
              <a:ext cx="463710" cy="1741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31500" t="22611" r="49308" b="44001"/>
            <a:stretch>
              <a:fillRect/>
            </a:stretch>
          </p:blipFill>
          <p:spPr bwMode="auto">
            <a:xfrm>
              <a:off x="4067944" y="483518"/>
              <a:ext cx="1728192" cy="1597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Šipka doleva 15"/>
            <p:cNvSpPr/>
            <p:nvPr/>
          </p:nvSpPr>
          <p:spPr>
            <a:xfrm>
              <a:off x="5580112" y="843558"/>
              <a:ext cx="144016" cy="72008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7" name="Šipka doleva 16"/>
            <p:cNvSpPr/>
            <p:nvPr/>
          </p:nvSpPr>
          <p:spPr>
            <a:xfrm>
              <a:off x="5580112" y="1563638"/>
              <a:ext cx="144016" cy="72008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Šipka doleva 17"/>
            <p:cNvSpPr/>
            <p:nvPr/>
          </p:nvSpPr>
          <p:spPr>
            <a:xfrm>
              <a:off x="6084168" y="1563638"/>
              <a:ext cx="144016" cy="72008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6372200" y="357172"/>
            <a:ext cx="2628956" cy="1744214"/>
            <a:chOff x="6372200" y="483518"/>
            <a:chExt cx="2465905" cy="1617868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1893" t="30975" r="51261" b="35601"/>
            <a:stretch>
              <a:fillRect/>
            </a:stretch>
          </p:blipFill>
          <p:spPr bwMode="auto">
            <a:xfrm>
              <a:off x="6372200" y="483518"/>
              <a:ext cx="1512168" cy="1617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68794" t="30975" r="25591" b="35601"/>
            <a:stretch>
              <a:fillRect/>
            </a:stretch>
          </p:blipFill>
          <p:spPr bwMode="auto">
            <a:xfrm>
              <a:off x="7884368" y="483518"/>
              <a:ext cx="504056" cy="1617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80826" t="30975" r="14164" b="35601"/>
            <a:stretch>
              <a:fillRect/>
            </a:stretch>
          </p:blipFill>
          <p:spPr bwMode="auto">
            <a:xfrm>
              <a:off x="8388424" y="483518"/>
              <a:ext cx="449681" cy="1617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Šipka doleva 18"/>
            <p:cNvSpPr/>
            <p:nvPr/>
          </p:nvSpPr>
          <p:spPr>
            <a:xfrm>
              <a:off x="7812360" y="987574"/>
              <a:ext cx="144016" cy="7200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Šipka doleva 19"/>
            <p:cNvSpPr/>
            <p:nvPr/>
          </p:nvSpPr>
          <p:spPr>
            <a:xfrm>
              <a:off x="8172400" y="1995686"/>
              <a:ext cx="144016" cy="7200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Šipka doleva 20"/>
            <p:cNvSpPr/>
            <p:nvPr/>
          </p:nvSpPr>
          <p:spPr>
            <a:xfrm>
              <a:off x="8676456" y="1851670"/>
              <a:ext cx="144016" cy="7200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Šipka doleva 21"/>
            <p:cNvSpPr/>
            <p:nvPr/>
          </p:nvSpPr>
          <p:spPr>
            <a:xfrm>
              <a:off x="8676456" y="843558"/>
              <a:ext cx="144016" cy="7200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/>
          <a:srcRect l="36298" t="19600" r="40511" b="77389"/>
          <a:stretch>
            <a:fillRect/>
          </a:stretch>
        </p:blipFill>
        <p:spPr bwMode="auto">
          <a:xfrm>
            <a:off x="4000496" y="285734"/>
            <a:ext cx="2088232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/>
          <a:srcRect l="35904" t="28000" r="39228" b="69025"/>
          <a:stretch>
            <a:fillRect/>
          </a:stretch>
        </p:blipFill>
        <p:spPr bwMode="auto">
          <a:xfrm>
            <a:off x="6429388" y="285734"/>
            <a:ext cx="2232248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5" cstate="print"/>
          <a:srcRect l="13781" t="18900" r="61413" b="47501"/>
          <a:stretch>
            <a:fillRect/>
          </a:stretch>
        </p:blipFill>
        <p:spPr bwMode="auto">
          <a:xfrm>
            <a:off x="179512" y="3075806"/>
            <a:ext cx="2232248" cy="170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 cstate="print"/>
          <a:srcRect l="16144" t="37100" r="64563" b="21601"/>
          <a:stretch>
            <a:fillRect/>
          </a:stretch>
        </p:blipFill>
        <p:spPr bwMode="auto">
          <a:xfrm>
            <a:off x="2500298" y="3000378"/>
            <a:ext cx="143527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ovéPole 32"/>
          <p:cNvSpPr txBox="1"/>
          <p:nvPr/>
        </p:nvSpPr>
        <p:spPr>
          <a:xfrm>
            <a:off x="71406" y="4714890"/>
            <a:ext cx="43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      1 – AGC, 2 – PGC                     3 – GEH, 4 – GPR, 5 - GPH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0" y="2500312"/>
            <a:ext cx="35718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Supportive</a:t>
            </a:r>
            <a:r>
              <a:rPr lang="cs-CZ" b="1" i="1" dirty="0"/>
              <a:t> </a:t>
            </a:r>
            <a:r>
              <a:rPr lang="cs-CZ" b="1" i="1" dirty="0" err="1"/>
              <a:t>neurohistological</a:t>
            </a:r>
            <a:r>
              <a:rPr lang="cs-CZ" b="1" i="1" dirty="0"/>
              <a:t> </a:t>
            </a:r>
            <a:r>
              <a:rPr lang="cs-CZ" b="1" i="1" dirty="0" err="1"/>
              <a:t>diagnostic</a:t>
            </a:r>
            <a:r>
              <a:rPr lang="cs-CZ" b="1" i="1" dirty="0"/>
              <a:t> </a:t>
            </a:r>
            <a:r>
              <a:rPr lang="cs-CZ" b="1" i="1" dirty="0" err="1"/>
              <a:t>of</a:t>
            </a:r>
            <a:r>
              <a:rPr lang="cs-CZ" b="1" i="1" dirty="0"/>
              <a:t> AD</a:t>
            </a:r>
          </a:p>
          <a:p>
            <a:r>
              <a:rPr lang="cs-CZ" b="1" i="1" dirty="0"/>
              <a:t>in post </a:t>
            </a:r>
            <a:r>
              <a:rPr lang="cs-CZ" b="1" i="1" dirty="0" err="1"/>
              <a:t>mortem</a:t>
            </a:r>
            <a:r>
              <a:rPr lang="cs-CZ" b="1" i="1" dirty="0"/>
              <a:t> </a:t>
            </a:r>
            <a:r>
              <a:rPr lang="cs-CZ" b="1" i="1" dirty="0" err="1"/>
              <a:t>brains</a:t>
            </a:r>
            <a:endParaRPr lang="cs-CZ" i="1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7429520" cy="313544"/>
          </a:xfrm>
        </p:spPr>
        <p:txBody>
          <a:bodyPr>
            <a:noAutofit/>
          </a:bodyPr>
          <a:lstStyle/>
          <a:p>
            <a:r>
              <a:rPr lang="cs-CZ" sz="1900" b="1" dirty="0"/>
              <a:t>5. </a:t>
            </a:r>
            <a:r>
              <a:rPr lang="cs-CZ" sz="1900" b="1" dirty="0" err="1"/>
              <a:t>Hippocampal</a:t>
            </a:r>
            <a:r>
              <a:rPr lang="cs-CZ" sz="1900" b="1" dirty="0"/>
              <a:t> </a:t>
            </a:r>
            <a:r>
              <a:rPr lang="cs-CZ" sz="1900" b="1" dirty="0" err="1"/>
              <a:t>atrophy</a:t>
            </a:r>
            <a:r>
              <a:rPr lang="cs-CZ" sz="1900" b="1" dirty="0"/>
              <a:t> on </a:t>
            </a:r>
            <a:r>
              <a:rPr lang="cs-CZ" sz="1900" b="1" dirty="0" err="1"/>
              <a:t>magnetic</a:t>
            </a:r>
            <a:r>
              <a:rPr lang="cs-CZ" sz="1900" b="1" dirty="0"/>
              <a:t> resonance in Alzheimer </a:t>
            </a:r>
            <a:r>
              <a:rPr lang="cs-CZ" sz="1900" b="1" dirty="0" err="1"/>
              <a:t>disease</a:t>
            </a:r>
            <a:endParaRPr lang="cs-CZ" sz="1900" b="1" dirty="0"/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7656358" y="1113588"/>
          <a:ext cx="953519" cy="10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411640" imgH="296640" progId="">
                  <p:embed/>
                </p:oleObj>
              </mc:Choice>
              <mc:Fallback>
                <p:oleObj name="CorelDRAW" r:id="rId2" imgW="2411640" imgH="29664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6358" y="1113588"/>
                        <a:ext cx="953519" cy="10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7494868" y="151377"/>
          <a:ext cx="1445334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110040" imgH="2167560" progId="">
                  <p:embed/>
                </p:oleObj>
              </mc:Choice>
              <mc:Fallback>
                <p:oleObj name="CorelDRAW" r:id="rId4" imgW="3110040" imgH="216756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4868" y="151377"/>
                        <a:ext cx="1445334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7"/>
          <p:cNvGraphicFramePr>
            <a:graphicFrameLocks noChangeAspect="1"/>
          </p:cNvGraphicFramePr>
          <p:nvPr/>
        </p:nvGraphicFramePr>
        <p:xfrm>
          <a:off x="7483187" y="275202"/>
          <a:ext cx="49181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224360" imgH="1131480" progId="">
                  <p:embed/>
                </p:oleObj>
              </mc:Choice>
              <mc:Fallback>
                <p:oleObj name="CorelDRAW" r:id="rId6" imgW="1224360" imgH="113148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3187" y="275202"/>
                        <a:ext cx="491815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8"/>
          <p:cNvGraphicFramePr>
            <a:graphicFrameLocks noChangeAspect="1"/>
          </p:cNvGraphicFramePr>
          <p:nvPr/>
        </p:nvGraphicFramePr>
        <p:xfrm>
          <a:off x="8227160" y="256152"/>
          <a:ext cx="471741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1093320" imgH="1131840" progId="">
                  <p:embed/>
                </p:oleObj>
              </mc:Choice>
              <mc:Fallback>
                <p:oleObj name="CorelDRAW" r:id="rId8" imgW="1093320" imgH="113184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7160" y="256152"/>
                        <a:ext cx="471741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9"/>
          <p:cNvGraphicFramePr>
            <a:graphicFrameLocks noChangeAspect="1"/>
          </p:cNvGraphicFramePr>
          <p:nvPr/>
        </p:nvGraphicFramePr>
        <p:xfrm>
          <a:off x="7872382" y="789552"/>
          <a:ext cx="953519" cy="10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2411640" imgH="296640" progId="">
                  <p:embed/>
                </p:oleObj>
              </mc:Choice>
              <mc:Fallback>
                <p:oleObj name="CorelDRAW" r:id="rId10" imgW="2411640" imgH="29664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2382" y="789552"/>
                        <a:ext cx="953519" cy="10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0" name="Object 10"/>
          <p:cNvGraphicFramePr>
            <a:graphicFrameLocks noChangeAspect="1"/>
          </p:cNvGraphicFramePr>
          <p:nvPr/>
        </p:nvGraphicFramePr>
        <p:xfrm>
          <a:off x="7962074" y="313395"/>
          <a:ext cx="22081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1838520" imgH="3856680" progId="">
                  <p:embed/>
                </p:oleObj>
              </mc:Choice>
              <mc:Fallback>
                <p:oleObj name="CorelDRAW" r:id="rId11" imgW="1838520" imgH="385668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2074" y="313395"/>
                        <a:ext cx="22081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bdélník 12"/>
          <p:cNvSpPr/>
          <p:nvPr/>
        </p:nvSpPr>
        <p:spPr>
          <a:xfrm>
            <a:off x="-214346" y="428610"/>
            <a:ext cx="7858148" cy="1706696"/>
          </a:xfrm>
          <a:prstGeom prst="rect">
            <a:avLst/>
          </a:prstGeom>
        </p:spPr>
        <p:txBody>
          <a:bodyPr wrap="square" lIns="68653" tIns="34327" rIns="68653" bIns="34327">
            <a:spAutoFit/>
          </a:bodyPr>
          <a:lstStyle/>
          <a:p>
            <a:pPr marL="257449" indent="-257449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9D22D"/>
              </a:buClr>
              <a:buSzPct val="75000"/>
            </a:pP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    Establishment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„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optimal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brain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section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“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at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disappearance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amygdala on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coronal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section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Measurement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hippocampal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area by </a:t>
            </a:r>
            <a:r>
              <a:rPr lang="cs-CZ" altLang="cs-CZ" b="1" dirty="0" err="1">
                <a:solidFill>
                  <a:srgbClr val="000000"/>
                </a:solidFill>
                <a:latin typeface="Arial" charset="0"/>
              </a:rPr>
              <a:t>visual</a:t>
            </a:r>
            <a:r>
              <a:rPr lang="cs-CZ" altLang="cs-CZ" b="1" dirty="0">
                <a:solidFill>
                  <a:srgbClr val="000000"/>
                </a:solidFill>
                <a:latin typeface="Arial" charset="0"/>
              </a:rPr>
              <a:t> 5 grade </a:t>
            </a:r>
            <a:r>
              <a:rPr lang="cs-CZ" altLang="cs-CZ" b="1" dirty="0" err="1">
                <a:solidFill>
                  <a:srgbClr val="000000"/>
                </a:solidFill>
                <a:latin typeface="Arial" charset="0"/>
              </a:rPr>
              <a:t>scale</a:t>
            </a:r>
            <a:r>
              <a:rPr lang="cs-CZ" altLang="cs-CZ" b="1" dirty="0">
                <a:solidFill>
                  <a:srgbClr val="000000"/>
                </a:solidFill>
                <a:latin typeface="Arial" charset="0"/>
              </a:rPr>
              <a:t> MTA 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Scheltens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, 1992)</a:t>
            </a:r>
          </a:p>
          <a:p>
            <a:pPr marL="257449" indent="-257449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9D22D"/>
              </a:buClr>
              <a:buSzPct val="75000"/>
            </a:pP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Early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diagnostic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Alzheimer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disease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on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magnetic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resonance</a:t>
            </a:r>
          </a:p>
          <a:p>
            <a:pPr marL="257449" indent="-257449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9D22D"/>
              </a:buClr>
              <a:buSzPct val="75000"/>
            </a:pP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Again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more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often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observed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atrophy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right</a:t>
            </a: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Arial" charset="0"/>
              </a:rPr>
              <a:t>hippocampus</a:t>
            </a:r>
            <a:endParaRPr lang="cs-CZ" altLang="cs-CZ" dirty="0">
              <a:solidFill>
                <a:srgbClr val="000000"/>
              </a:solidFill>
              <a:latin typeface="Arial" charset="0"/>
            </a:endParaRPr>
          </a:p>
          <a:p>
            <a:pPr marL="257449" indent="-257449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9D22D"/>
              </a:buClr>
              <a:buSzPct val="75000"/>
            </a:pPr>
            <a:endParaRPr lang="cs-CZ" altLang="cs-CZ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11879"/>
            <a:ext cx="4013754" cy="307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491" name="Object 11"/>
          <p:cNvGraphicFramePr>
            <a:graphicFrameLocks noChangeAspect="1"/>
          </p:cNvGraphicFramePr>
          <p:nvPr/>
        </p:nvGraphicFramePr>
        <p:xfrm>
          <a:off x="3057070" y="3393326"/>
          <a:ext cx="2014996" cy="1582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14" imgW="5979695" imgH="4487779" progId="">
                  <p:embed/>
                </p:oleObj>
              </mc:Choice>
              <mc:Fallback>
                <p:oleObj name="Graf" r:id="rId14" imgW="5979695" imgH="4487779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7070" y="3393326"/>
                        <a:ext cx="2014996" cy="15824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ovéPole 17"/>
          <p:cNvSpPr txBox="1"/>
          <p:nvPr/>
        </p:nvSpPr>
        <p:spPr>
          <a:xfrm>
            <a:off x="7535143" y="1059582"/>
            <a:ext cx="1406878" cy="623322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pPr algn="ctr"/>
            <a:r>
              <a:rPr lang="cs-CZ" sz="1200" dirty="0"/>
              <a:t>FNKV </a:t>
            </a:r>
            <a:r>
              <a:rPr lang="cs-CZ" sz="1200" dirty="0" err="1"/>
              <a:t>and</a:t>
            </a:r>
            <a:endParaRPr lang="cs-CZ" sz="1200" dirty="0"/>
          </a:p>
          <a:p>
            <a:pPr algn="ctr"/>
            <a:r>
              <a:rPr lang="cs-CZ" sz="1200" dirty="0"/>
              <a:t>AD Centrum </a:t>
            </a:r>
            <a:r>
              <a:rPr lang="cs-CZ" sz="1200" dirty="0" err="1"/>
              <a:t>Prague</a:t>
            </a:r>
            <a:endParaRPr lang="cs-CZ" sz="1200" dirty="0"/>
          </a:p>
          <a:p>
            <a:pPr algn="ctr"/>
            <a:r>
              <a:rPr lang="cs-CZ" sz="1200" dirty="0"/>
              <a:t>prof. Aleš Bartoš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4463790" y="1923678"/>
            <a:ext cx="4570807" cy="623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653" tIns="34327" rIns="68653" bIns="34327">
            <a:spAutoFit/>
          </a:bodyPr>
          <a:lstStyle/>
          <a:p>
            <a:r>
              <a:rPr lang="cs-CZ" sz="900" b="1" dirty="0"/>
              <a:t>Zach P</a:t>
            </a:r>
            <a:r>
              <a:rPr lang="cs-CZ" sz="900" dirty="0"/>
              <a:t>, Bartoš A, </a:t>
            </a:r>
            <a:r>
              <a:rPr lang="cs-CZ" sz="900" dirty="0" err="1"/>
              <a:t>Lagutina</a:t>
            </a:r>
            <a:r>
              <a:rPr lang="cs-CZ" sz="900" dirty="0"/>
              <a:t> A, </a:t>
            </a:r>
            <a:r>
              <a:rPr lang="cs-CZ" sz="900" dirty="0" err="1"/>
              <a:t>Wurst</a:t>
            </a:r>
            <a:r>
              <a:rPr lang="cs-CZ" sz="900" dirty="0"/>
              <a:t> Z, </a:t>
            </a:r>
            <a:r>
              <a:rPr lang="cs-CZ" sz="900" dirty="0" err="1"/>
              <a:t>Gallina</a:t>
            </a:r>
            <a:r>
              <a:rPr lang="cs-CZ" sz="900" dirty="0"/>
              <a:t> P, </a:t>
            </a:r>
            <a:r>
              <a:rPr lang="cs-CZ" sz="900" dirty="0" err="1"/>
              <a:t>Rai</a:t>
            </a:r>
            <a:r>
              <a:rPr lang="cs-CZ" sz="900" dirty="0"/>
              <a:t> T, </a:t>
            </a:r>
            <a:r>
              <a:rPr lang="cs-CZ" sz="900" dirty="0" err="1"/>
              <a:t>Kieslich</a:t>
            </a:r>
            <a:r>
              <a:rPr lang="cs-CZ" sz="900" dirty="0"/>
              <a:t> K, Riedlová J, </a:t>
            </a:r>
            <a:r>
              <a:rPr lang="cs-CZ" sz="900" dirty="0" err="1"/>
              <a:t>Ibrahim</a:t>
            </a:r>
            <a:r>
              <a:rPr lang="cs-CZ" sz="900" dirty="0"/>
              <a:t> I, </a:t>
            </a:r>
            <a:r>
              <a:rPr lang="cs-CZ" sz="900" dirty="0" err="1"/>
              <a:t>Tintěra</a:t>
            </a:r>
            <a:r>
              <a:rPr lang="cs-CZ" sz="900" dirty="0"/>
              <a:t> J, </a:t>
            </a:r>
            <a:r>
              <a:rPr lang="cs-CZ" sz="900" dirty="0" err="1"/>
              <a:t>Mrzílková</a:t>
            </a:r>
            <a:r>
              <a:rPr lang="cs-CZ" sz="900" dirty="0"/>
              <a:t> J. </a:t>
            </a:r>
            <a:r>
              <a:rPr lang="cs-CZ" sz="900" dirty="0" err="1"/>
              <a:t>Easy</a:t>
            </a:r>
            <a:r>
              <a:rPr lang="cs-CZ" sz="900" dirty="0"/>
              <a:t> </a:t>
            </a:r>
            <a:r>
              <a:rPr lang="cs-CZ" sz="900" dirty="0" err="1"/>
              <a:t>Identification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Optimal</a:t>
            </a:r>
            <a:r>
              <a:rPr lang="cs-CZ" sz="900" dirty="0"/>
              <a:t> </a:t>
            </a:r>
            <a:r>
              <a:rPr lang="cs-CZ" sz="900" dirty="0" err="1"/>
              <a:t>Coronal</a:t>
            </a:r>
            <a:r>
              <a:rPr lang="cs-CZ" sz="900" dirty="0"/>
              <a:t> </a:t>
            </a:r>
            <a:r>
              <a:rPr lang="cs-CZ" sz="900" dirty="0" err="1"/>
              <a:t>Slice</a:t>
            </a:r>
            <a:r>
              <a:rPr lang="cs-CZ" sz="900" dirty="0"/>
              <a:t> on </a:t>
            </a:r>
            <a:r>
              <a:rPr lang="cs-CZ" sz="900" dirty="0" err="1"/>
              <a:t>Brain</a:t>
            </a:r>
            <a:r>
              <a:rPr lang="cs-CZ" sz="900" dirty="0"/>
              <a:t> </a:t>
            </a:r>
            <a:r>
              <a:rPr lang="cs-CZ" sz="900" dirty="0" err="1"/>
              <a:t>Magnetic</a:t>
            </a:r>
            <a:r>
              <a:rPr lang="cs-CZ" sz="900" dirty="0"/>
              <a:t> Resonance </a:t>
            </a:r>
            <a:r>
              <a:rPr lang="cs-CZ" sz="900" dirty="0" err="1"/>
              <a:t>Imaging</a:t>
            </a:r>
            <a:r>
              <a:rPr lang="cs-CZ" sz="900" dirty="0"/>
              <a:t> to </a:t>
            </a:r>
            <a:r>
              <a:rPr lang="cs-CZ" sz="900" dirty="0" err="1"/>
              <a:t>Measure</a:t>
            </a:r>
            <a:r>
              <a:rPr lang="cs-CZ" sz="900" dirty="0"/>
              <a:t> </a:t>
            </a:r>
            <a:r>
              <a:rPr lang="cs-CZ" sz="900" dirty="0" err="1"/>
              <a:t>Hippocampal</a:t>
            </a:r>
            <a:r>
              <a:rPr lang="cs-CZ" sz="900" dirty="0"/>
              <a:t> Area in Alzheimer's </a:t>
            </a:r>
            <a:r>
              <a:rPr lang="cs-CZ" sz="900" dirty="0" err="1"/>
              <a:t>Disease</a:t>
            </a:r>
            <a:r>
              <a:rPr lang="cs-CZ" sz="900" dirty="0"/>
              <a:t> </a:t>
            </a:r>
            <a:r>
              <a:rPr lang="cs-CZ" sz="900" dirty="0" err="1"/>
              <a:t>Patients</a:t>
            </a:r>
            <a:r>
              <a:rPr lang="cs-CZ" sz="900" dirty="0"/>
              <a:t>. </a:t>
            </a:r>
            <a:r>
              <a:rPr lang="cs-CZ" sz="900" dirty="0" err="1"/>
              <a:t>Biomed</a:t>
            </a:r>
            <a:r>
              <a:rPr lang="cs-CZ" sz="900" dirty="0"/>
              <a:t> Res </a:t>
            </a:r>
            <a:r>
              <a:rPr lang="cs-CZ" sz="900" dirty="0" err="1"/>
              <a:t>Int</a:t>
            </a:r>
            <a:r>
              <a:rPr lang="cs-CZ" sz="900" dirty="0"/>
              <a:t>. 2020 </a:t>
            </a:r>
            <a:r>
              <a:rPr lang="cs-CZ" sz="900" dirty="0" err="1"/>
              <a:t>Sep</a:t>
            </a:r>
            <a:r>
              <a:rPr lang="cs-CZ" sz="900" dirty="0"/>
              <a:t> 23;2020:5894021.  </a:t>
            </a:r>
            <a:r>
              <a:rPr lang="cs-CZ" sz="900" b="1" dirty="0">
                <a:solidFill>
                  <a:schemeClr val="tx1"/>
                </a:solidFill>
              </a:rPr>
              <a:t>IF: 2.276/2019.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4463790" y="2679763"/>
            <a:ext cx="4570807" cy="4848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653" tIns="34327" rIns="68653" bIns="34327">
            <a:spAutoFit/>
          </a:bodyPr>
          <a:lstStyle/>
          <a:p>
            <a:r>
              <a:rPr lang="cs-CZ" sz="900" dirty="0" err="1"/>
              <a:t>Mrzílkova</a:t>
            </a:r>
            <a:r>
              <a:rPr lang="cs-CZ" sz="900" dirty="0"/>
              <a:t> J, </a:t>
            </a:r>
            <a:r>
              <a:rPr lang="cs-CZ" sz="900" dirty="0" err="1"/>
              <a:t>Koutela</a:t>
            </a:r>
            <a:r>
              <a:rPr lang="cs-CZ" sz="900" dirty="0"/>
              <a:t> A, </a:t>
            </a:r>
            <a:r>
              <a:rPr lang="cs-CZ" sz="900" dirty="0" err="1"/>
              <a:t>Kutová</a:t>
            </a:r>
            <a:r>
              <a:rPr lang="cs-CZ" sz="900" dirty="0"/>
              <a:t> M, </a:t>
            </a:r>
            <a:r>
              <a:rPr lang="cs-CZ" sz="900" dirty="0" err="1"/>
              <a:t>Patzelt</a:t>
            </a:r>
            <a:r>
              <a:rPr lang="cs-CZ" sz="900" dirty="0"/>
              <a:t> M, </a:t>
            </a:r>
            <a:r>
              <a:rPr lang="cs-CZ" sz="900" dirty="0" err="1"/>
              <a:t>Ibrahim</a:t>
            </a:r>
            <a:r>
              <a:rPr lang="cs-CZ" sz="900" dirty="0"/>
              <a:t> I, </a:t>
            </a:r>
            <a:r>
              <a:rPr lang="cs-CZ" sz="900" dirty="0" err="1"/>
              <a:t>Al</a:t>
            </a:r>
            <a:r>
              <a:rPr lang="cs-CZ" sz="900" dirty="0"/>
              <a:t>-</a:t>
            </a:r>
            <a:r>
              <a:rPr lang="cs-CZ" sz="900" dirty="0" err="1"/>
              <a:t>Kayssi</a:t>
            </a:r>
            <a:r>
              <a:rPr lang="cs-CZ" sz="900" dirty="0"/>
              <a:t> D, Bartoš A, Řípová D, Čermáková P, </a:t>
            </a:r>
            <a:r>
              <a:rPr lang="cs-CZ" sz="900" b="1" dirty="0"/>
              <a:t>Zach P</a:t>
            </a:r>
            <a:r>
              <a:rPr lang="cs-CZ" sz="900" dirty="0"/>
              <a:t>. </a:t>
            </a:r>
            <a:r>
              <a:rPr lang="cs-CZ" sz="900" dirty="0" err="1"/>
              <a:t>Hippocampal</a:t>
            </a:r>
            <a:r>
              <a:rPr lang="cs-CZ" sz="900" dirty="0"/>
              <a:t> </a:t>
            </a:r>
            <a:r>
              <a:rPr lang="cs-CZ" sz="900" dirty="0" err="1"/>
              <a:t>spatial</a:t>
            </a:r>
            <a:r>
              <a:rPr lang="cs-CZ" sz="900" dirty="0"/>
              <a:t> </a:t>
            </a:r>
            <a:r>
              <a:rPr lang="cs-CZ" sz="900" dirty="0" err="1"/>
              <a:t>position</a:t>
            </a:r>
            <a:r>
              <a:rPr lang="cs-CZ" sz="900" dirty="0"/>
              <a:t> </a:t>
            </a:r>
            <a:r>
              <a:rPr lang="cs-CZ" sz="900" dirty="0" err="1"/>
              <a:t>evaluation</a:t>
            </a:r>
            <a:r>
              <a:rPr lang="cs-CZ" sz="900" dirty="0"/>
              <a:t> on MRI </a:t>
            </a:r>
            <a:r>
              <a:rPr lang="cs-CZ" sz="900" dirty="0" err="1"/>
              <a:t>for</a:t>
            </a:r>
            <a:r>
              <a:rPr lang="cs-CZ" sz="900" dirty="0"/>
              <a:t> </a:t>
            </a:r>
            <a:r>
              <a:rPr lang="cs-CZ" sz="900" dirty="0" err="1"/>
              <a:t>research</a:t>
            </a:r>
            <a:r>
              <a:rPr lang="cs-CZ" sz="900" dirty="0"/>
              <a:t> </a:t>
            </a:r>
            <a:r>
              <a:rPr lang="cs-CZ" sz="900" dirty="0" err="1"/>
              <a:t>and</a:t>
            </a:r>
            <a:r>
              <a:rPr lang="cs-CZ" sz="900" dirty="0"/>
              <a:t> </a:t>
            </a:r>
            <a:r>
              <a:rPr lang="cs-CZ" sz="900" dirty="0" err="1"/>
              <a:t>clinical</a:t>
            </a:r>
            <a:r>
              <a:rPr lang="cs-CZ" sz="900" dirty="0"/>
              <a:t> </a:t>
            </a:r>
            <a:r>
              <a:rPr lang="cs-CZ" sz="900" dirty="0" err="1"/>
              <a:t>practice</a:t>
            </a:r>
            <a:r>
              <a:rPr lang="cs-CZ" sz="900" dirty="0"/>
              <a:t>. </a:t>
            </a:r>
            <a:r>
              <a:rPr lang="cs-CZ" sz="900" dirty="0" err="1"/>
              <a:t>PLoS</a:t>
            </a:r>
            <a:r>
              <a:rPr lang="cs-CZ" sz="900" dirty="0"/>
              <a:t> </a:t>
            </a:r>
            <a:r>
              <a:rPr lang="cs-CZ" sz="900" dirty="0" err="1"/>
              <a:t>One</a:t>
            </a:r>
            <a:r>
              <a:rPr lang="cs-CZ" sz="900" dirty="0"/>
              <a:t>. 2014 </a:t>
            </a:r>
            <a:r>
              <a:rPr lang="cs-CZ" sz="900" dirty="0" err="1"/>
              <a:t>Dec</a:t>
            </a:r>
            <a:r>
              <a:rPr lang="cs-CZ" sz="900" dirty="0"/>
              <a:t> 12;9(12):e115174.  </a:t>
            </a:r>
            <a:r>
              <a:rPr lang="cs-CZ" sz="900" b="1" dirty="0">
                <a:solidFill>
                  <a:schemeClr val="tx1"/>
                </a:solidFill>
              </a:rPr>
              <a:t>IF: 3.234/2014.</a:t>
            </a:r>
          </a:p>
        </p:txBody>
      </p:sp>
      <p:pic>
        <p:nvPicPr>
          <p:cNvPr id="21" name="Picture 4" descr="Gabriel HH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55" y="3273828"/>
            <a:ext cx="1968408" cy="176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Gabriel HH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5" t="67989" r="17834" b="16006"/>
          <a:stretch>
            <a:fillRect/>
          </a:stretch>
        </p:blipFill>
        <p:spPr bwMode="auto">
          <a:xfrm>
            <a:off x="5652120" y="3507854"/>
            <a:ext cx="1222051" cy="79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7277231" y="3273828"/>
            <a:ext cx="1785453" cy="10801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69130" tIns="34565" rIns="69130" bIns="34565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cs-CZ" altLang="cs-CZ" sz="12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Inovativ</a:t>
            </a:r>
            <a:r>
              <a:rPr lang="cs-CZ" altLang="cs-CZ" sz="12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altLang="cs-CZ" sz="12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Czech</a:t>
            </a:r>
            <a:r>
              <a:rPr lang="cs-CZ" altLang="cs-CZ" sz="12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idea: </a:t>
            </a:r>
            <a:r>
              <a:rPr lang="cs-CZ" altLang="cs-CZ" sz="12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HIPpocampal</a:t>
            </a:r>
            <a:r>
              <a:rPr lang="cs-CZ" altLang="cs-CZ" sz="12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cs-CZ" altLang="cs-CZ" sz="12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HOrn</a:t>
            </a:r>
            <a:r>
              <a:rPr lang="cs-CZ" altLang="cs-CZ" sz="12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altLang="cs-CZ" sz="12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Percentage</a:t>
            </a:r>
            <a:r>
              <a:rPr lang="cs-CZ" altLang="cs-CZ" sz="12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= </a:t>
            </a:r>
          </a:p>
          <a:p>
            <a:pPr algn="ctr">
              <a:defRPr/>
            </a:pPr>
            <a:r>
              <a:rPr lang="cs-CZ" altLang="cs-CZ" sz="12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= </a:t>
            </a:r>
            <a:r>
              <a:rPr lang="cs-CZ" altLang="cs-CZ" sz="12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quick</a:t>
            </a:r>
            <a:r>
              <a:rPr lang="cs-CZ" altLang="cs-CZ" sz="12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altLang="cs-CZ" sz="12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visual</a:t>
            </a:r>
            <a:r>
              <a:rPr lang="cs-CZ" altLang="cs-CZ" sz="12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altLang="cs-CZ" sz="12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quantification</a:t>
            </a:r>
            <a:r>
              <a:rPr lang="cs-CZ" altLang="cs-CZ" sz="12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altLang="cs-CZ" sz="12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altLang="cs-CZ" sz="12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altLang="cs-CZ" sz="12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hippocampus</a:t>
            </a:r>
            <a:r>
              <a:rPr lang="cs-CZ" altLang="cs-CZ" sz="12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altLang="cs-CZ" sz="12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endParaRPr lang="cs-CZ" altLang="cs-CZ" sz="1200" b="1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7655964" y="4461961"/>
            <a:ext cx="1281934" cy="438581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68653" tIns="34327" rIns="68653" bIns="34327">
            <a:spAutoFit/>
          </a:bodyPr>
          <a:lstStyle/>
          <a:p>
            <a:pPr algn="ctr">
              <a:defRPr/>
            </a:pPr>
            <a:r>
              <a:rPr lang="cs-CZ" sz="2400" b="1" kern="0" dirty="0">
                <a:solidFill>
                  <a:srgbClr val="FF9900"/>
                </a:solidFill>
                <a:cs typeface="Arial" charset="0"/>
              </a:rPr>
              <a:t>HIP-HOP</a:t>
            </a:r>
            <a:endParaRPr lang="cs-CZ" sz="2400" kern="0" dirty="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 cstate="print"/>
          <a:srcRect l="52327" t="3820" r="1956"/>
          <a:stretch>
            <a:fillRect/>
          </a:stretch>
        </p:blipFill>
        <p:spPr bwMode="auto">
          <a:xfrm>
            <a:off x="4427984" y="2283718"/>
            <a:ext cx="2232248" cy="18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143040" y="71420"/>
            <a:ext cx="8929717" cy="259538"/>
          </a:xfrm>
        </p:spPr>
        <p:txBody>
          <a:bodyPr>
            <a:noAutofit/>
          </a:bodyPr>
          <a:lstStyle/>
          <a:p>
            <a:r>
              <a:rPr lang="cs-CZ" sz="1900" b="1" dirty="0"/>
              <a:t>6. </a:t>
            </a:r>
            <a:r>
              <a:rPr lang="cs-CZ" sz="1900" b="1" dirty="0" err="1"/>
              <a:t>Diffusion</a:t>
            </a:r>
            <a:r>
              <a:rPr lang="cs-CZ" sz="1900" b="1" dirty="0"/>
              <a:t> tensor </a:t>
            </a:r>
            <a:r>
              <a:rPr lang="cs-CZ" sz="1900" b="1" dirty="0" err="1"/>
              <a:t>imaging</a:t>
            </a:r>
            <a:r>
              <a:rPr lang="cs-CZ" sz="1900" b="1" dirty="0"/>
              <a:t> (</a:t>
            </a:r>
            <a:r>
              <a:rPr lang="cs-CZ" sz="1900" b="1" dirty="0" err="1"/>
              <a:t>tractography</a:t>
            </a:r>
            <a:r>
              <a:rPr lang="cs-CZ" sz="1900" b="1" dirty="0"/>
              <a:t>) in  Alzheimer </a:t>
            </a:r>
            <a:r>
              <a:rPr lang="cs-CZ" sz="1900" b="1" dirty="0" err="1"/>
              <a:t>disease</a:t>
            </a:r>
            <a:endParaRPr lang="cs-CZ" sz="19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29137" t="21700" r="30307" b="20901"/>
          <a:stretch>
            <a:fillRect/>
          </a:stretch>
        </p:blipFill>
        <p:spPr bwMode="auto">
          <a:xfrm>
            <a:off x="179513" y="843558"/>
            <a:ext cx="3905545" cy="326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07504" y="4515966"/>
            <a:ext cx="4680520" cy="4848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653" tIns="34327" rIns="68653" bIns="34327">
            <a:spAutoFit/>
          </a:bodyPr>
          <a:lstStyle/>
          <a:p>
            <a:pPr algn="just"/>
            <a:r>
              <a:rPr lang="cs-CZ" sz="900" dirty="0"/>
              <a:t>Kuchtova B, </a:t>
            </a:r>
            <a:r>
              <a:rPr lang="cs-CZ" sz="900" dirty="0" err="1"/>
              <a:t>Wurst</a:t>
            </a:r>
            <a:r>
              <a:rPr lang="cs-CZ" sz="900" dirty="0"/>
              <a:t> Z, </a:t>
            </a:r>
            <a:r>
              <a:rPr lang="cs-CZ" sz="900" dirty="0" err="1"/>
              <a:t>Mrzilkova</a:t>
            </a:r>
            <a:r>
              <a:rPr lang="cs-CZ" sz="900" dirty="0"/>
              <a:t> J, </a:t>
            </a:r>
            <a:r>
              <a:rPr lang="cs-CZ" sz="900" dirty="0" err="1"/>
              <a:t>Ibrahim</a:t>
            </a:r>
            <a:r>
              <a:rPr lang="cs-CZ" sz="900" dirty="0"/>
              <a:t> I, </a:t>
            </a:r>
            <a:r>
              <a:rPr lang="cs-CZ" sz="900" dirty="0" err="1"/>
              <a:t>Tintera</a:t>
            </a:r>
            <a:r>
              <a:rPr lang="cs-CZ" sz="900" dirty="0"/>
              <a:t> J, </a:t>
            </a:r>
            <a:r>
              <a:rPr lang="cs-CZ" sz="900" dirty="0" err="1"/>
              <a:t>Bartos</a:t>
            </a:r>
            <a:r>
              <a:rPr lang="cs-CZ" sz="900" dirty="0"/>
              <a:t> A, Musil V, </a:t>
            </a:r>
            <a:r>
              <a:rPr lang="cs-CZ" sz="900" dirty="0" err="1"/>
              <a:t>Kieslich</a:t>
            </a:r>
            <a:r>
              <a:rPr lang="cs-CZ" sz="900" dirty="0"/>
              <a:t> K, </a:t>
            </a:r>
            <a:r>
              <a:rPr lang="cs-CZ" sz="900" b="1" dirty="0"/>
              <a:t>Zach P</a:t>
            </a:r>
            <a:r>
              <a:rPr lang="cs-CZ" sz="900" dirty="0"/>
              <a:t>. </a:t>
            </a:r>
            <a:r>
              <a:rPr lang="cs-CZ" sz="900" dirty="0" err="1"/>
              <a:t>Compensatory</a:t>
            </a:r>
            <a:r>
              <a:rPr lang="cs-CZ" sz="900" dirty="0"/>
              <a:t> Shift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Subcallosal</a:t>
            </a:r>
            <a:r>
              <a:rPr lang="cs-CZ" sz="900" dirty="0"/>
              <a:t> Area </a:t>
            </a:r>
            <a:r>
              <a:rPr lang="cs-CZ" sz="900" dirty="0" err="1"/>
              <a:t>and</a:t>
            </a:r>
            <a:r>
              <a:rPr lang="cs-CZ" sz="900" dirty="0"/>
              <a:t> </a:t>
            </a:r>
            <a:r>
              <a:rPr lang="cs-CZ" sz="900" dirty="0" err="1"/>
              <a:t>Paraterminal</a:t>
            </a:r>
            <a:r>
              <a:rPr lang="cs-CZ" sz="900" dirty="0"/>
              <a:t> </a:t>
            </a:r>
            <a:r>
              <a:rPr lang="cs-CZ" sz="900" dirty="0" err="1"/>
              <a:t>Gyrus</a:t>
            </a:r>
            <a:r>
              <a:rPr lang="cs-CZ" sz="900" dirty="0"/>
              <a:t> </a:t>
            </a:r>
            <a:r>
              <a:rPr lang="cs-CZ" sz="900" dirty="0" err="1"/>
              <a:t>White</a:t>
            </a:r>
            <a:r>
              <a:rPr lang="cs-CZ" sz="900" dirty="0"/>
              <a:t> </a:t>
            </a:r>
            <a:r>
              <a:rPr lang="cs-CZ" sz="900" dirty="0" err="1"/>
              <a:t>Matter</a:t>
            </a:r>
            <a:r>
              <a:rPr lang="cs-CZ" sz="900" dirty="0"/>
              <a:t> </a:t>
            </a:r>
            <a:r>
              <a:rPr lang="cs-CZ" sz="900" dirty="0" err="1"/>
              <a:t>Parameters</a:t>
            </a:r>
            <a:r>
              <a:rPr lang="cs-CZ" sz="900" dirty="0"/>
              <a:t> on DTI in </a:t>
            </a:r>
            <a:r>
              <a:rPr lang="cs-CZ" sz="900" dirty="0" err="1"/>
              <a:t>Patients</a:t>
            </a:r>
            <a:r>
              <a:rPr lang="cs-CZ" sz="900" dirty="0"/>
              <a:t> </a:t>
            </a:r>
            <a:r>
              <a:rPr lang="cs-CZ" sz="900" dirty="0" err="1"/>
              <a:t>with</a:t>
            </a:r>
            <a:r>
              <a:rPr lang="cs-CZ" sz="900" dirty="0"/>
              <a:t> Alzheimer </a:t>
            </a:r>
            <a:r>
              <a:rPr lang="cs-CZ" sz="900" dirty="0" err="1"/>
              <a:t>Disease</a:t>
            </a:r>
            <a:r>
              <a:rPr lang="cs-CZ" sz="900" dirty="0"/>
              <a:t>. </a:t>
            </a:r>
            <a:r>
              <a:rPr lang="cs-CZ" sz="900" dirty="0" err="1"/>
              <a:t>Curr</a:t>
            </a:r>
            <a:r>
              <a:rPr lang="cs-CZ" sz="900" dirty="0"/>
              <a:t> Alzheimer Res. 2018;15(6):590-599. </a:t>
            </a:r>
            <a:r>
              <a:rPr lang="cs-CZ" sz="900" b="1" dirty="0"/>
              <a:t>IF: 3. 271/2018.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4155926"/>
            <a:ext cx="4085058" cy="315546"/>
          </a:xfrm>
          <a:prstGeom prst="rect">
            <a:avLst/>
          </a:prstGeom>
        </p:spPr>
        <p:txBody>
          <a:bodyPr wrap="square" lIns="68653" tIns="34327" rIns="68653" bIns="34327">
            <a:spAutoFit/>
          </a:bodyPr>
          <a:lstStyle/>
          <a:p>
            <a:r>
              <a:rPr lang="en-US" sz="800" dirty="0"/>
              <a:t>DTI </a:t>
            </a:r>
            <a:r>
              <a:rPr lang="en-US" sz="800" dirty="0" err="1"/>
              <a:t>tractogra</a:t>
            </a:r>
            <a:r>
              <a:rPr lang="cs-CZ" sz="800" dirty="0" err="1"/>
              <a:t>phy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en-US" sz="800" dirty="0"/>
              <a:t>fornix</a:t>
            </a:r>
            <a:r>
              <a:rPr lang="cs-CZ" sz="800" dirty="0"/>
              <a:t>u</a:t>
            </a:r>
            <a:r>
              <a:rPr lang="en-US" sz="800" dirty="0"/>
              <a:t> (a=AD, b=</a:t>
            </a:r>
            <a:r>
              <a:rPr lang="cs-CZ" sz="800" dirty="0" err="1"/>
              <a:t>control</a:t>
            </a:r>
            <a:r>
              <a:rPr lang="en-US" sz="800" dirty="0"/>
              <a:t>) a</a:t>
            </a:r>
            <a:r>
              <a:rPr lang="cs-CZ" sz="800" dirty="0" err="1"/>
              <a:t>nd</a:t>
            </a:r>
            <a:r>
              <a:rPr lang="en-US" sz="800" dirty="0"/>
              <a:t> </a:t>
            </a:r>
            <a:r>
              <a:rPr lang="cs-CZ" sz="800" dirty="0"/>
              <a:t>area </a:t>
            </a:r>
            <a:r>
              <a:rPr lang="en-US" sz="800" dirty="0" err="1"/>
              <a:t>subcallosa</a:t>
            </a:r>
            <a:r>
              <a:rPr lang="en-US" sz="800" dirty="0"/>
              <a:t> a</a:t>
            </a:r>
            <a:r>
              <a:rPr lang="cs-CZ" sz="800" dirty="0" err="1"/>
              <a:t>nd</a:t>
            </a:r>
            <a:r>
              <a:rPr lang="cs-CZ" sz="800" dirty="0"/>
              <a:t> </a:t>
            </a:r>
            <a:r>
              <a:rPr lang="en-US" sz="800" dirty="0" err="1"/>
              <a:t>paraterminal</a:t>
            </a:r>
            <a:r>
              <a:rPr lang="cs-CZ" sz="800" dirty="0"/>
              <a:t> g.</a:t>
            </a:r>
          </a:p>
          <a:p>
            <a:r>
              <a:rPr lang="en-US" sz="800" dirty="0"/>
              <a:t>(c=AD, d=</a:t>
            </a:r>
            <a:r>
              <a:rPr lang="cs-CZ" sz="800" dirty="0" err="1"/>
              <a:t>control</a:t>
            </a:r>
            <a:r>
              <a:rPr lang="en-US" sz="800" dirty="0"/>
              <a:t>). </a:t>
            </a:r>
            <a:r>
              <a:rPr lang="cs-CZ" sz="800" dirty="0"/>
              <a:t>On </a:t>
            </a:r>
            <a:r>
              <a:rPr lang="cs-CZ" sz="800" dirty="0" err="1"/>
              <a:t>fig</a:t>
            </a:r>
            <a:r>
              <a:rPr lang="cs-CZ" sz="800" dirty="0"/>
              <a:t>. </a:t>
            </a:r>
            <a:r>
              <a:rPr lang="cs-CZ" sz="800" dirty="0" err="1"/>
              <a:t>is</a:t>
            </a:r>
            <a:r>
              <a:rPr lang="cs-CZ" sz="800" dirty="0"/>
              <a:t> </a:t>
            </a:r>
            <a:r>
              <a:rPr lang="cs-CZ" sz="800" dirty="0" err="1"/>
              <a:t>only</a:t>
            </a:r>
            <a:r>
              <a:rPr lang="cs-CZ" sz="800" dirty="0"/>
              <a:t> </a:t>
            </a:r>
            <a:r>
              <a:rPr lang="cs-CZ" sz="800" dirty="0" err="1"/>
              <a:t>one</a:t>
            </a:r>
            <a:r>
              <a:rPr lang="cs-CZ" sz="800" dirty="0"/>
              <a:t> </a:t>
            </a:r>
            <a:r>
              <a:rPr lang="cs-CZ" sz="800" dirty="0" err="1"/>
              <a:t>patient</a:t>
            </a:r>
            <a:r>
              <a:rPr lang="cs-CZ" sz="800" dirty="0"/>
              <a:t> </a:t>
            </a:r>
            <a:r>
              <a:rPr lang="cs-CZ" sz="800" dirty="0" err="1"/>
              <a:t>with</a:t>
            </a:r>
            <a:r>
              <a:rPr lang="cs-CZ" sz="800" dirty="0"/>
              <a:t> </a:t>
            </a:r>
            <a:r>
              <a:rPr lang="en-US" sz="800" dirty="0"/>
              <a:t>AD a</a:t>
            </a:r>
            <a:r>
              <a:rPr lang="cs-CZ" sz="800" dirty="0" err="1"/>
              <a:t>nd</a:t>
            </a:r>
            <a:r>
              <a:rPr lang="cs-CZ" sz="800" dirty="0"/>
              <a:t> </a:t>
            </a:r>
            <a:r>
              <a:rPr lang="cs-CZ" sz="800" dirty="0" err="1"/>
              <a:t>one</a:t>
            </a:r>
            <a:r>
              <a:rPr lang="cs-CZ" sz="800" dirty="0"/>
              <a:t> </a:t>
            </a:r>
            <a:r>
              <a:rPr lang="cs-CZ" sz="800" dirty="0" err="1"/>
              <a:t>control</a:t>
            </a:r>
            <a:r>
              <a:rPr lang="en-US" sz="800" dirty="0"/>
              <a:t>.</a:t>
            </a:r>
            <a:endParaRPr lang="cs-CZ" sz="800" dirty="0"/>
          </a:p>
        </p:txBody>
      </p:sp>
      <p:pic>
        <p:nvPicPr>
          <p:cNvPr id="9" name="Picture 4" descr="https://www.nejm.org/na101/home/literatum/publisher/mms/journals/content/nejm/2019/nejm_2019.381.issue-8/nejmc1905240/20190816/images/img_xlarge/nejmc1905240_f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2604" y="249492"/>
            <a:ext cx="2060028" cy="4155838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6286512" y="4429138"/>
            <a:ext cx="2663377" cy="623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653" tIns="34327" rIns="68653" bIns="34327" rtlCol="0">
            <a:spAutoFit/>
          </a:bodyPr>
          <a:lstStyle/>
          <a:p>
            <a:r>
              <a:rPr lang="cs-CZ" sz="900" dirty="0" err="1"/>
              <a:t>Our</a:t>
            </a:r>
            <a:r>
              <a:rPr lang="cs-CZ" sz="900" dirty="0"/>
              <a:t> study </a:t>
            </a:r>
            <a:r>
              <a:rPr lang="cs-CZ" sz="900" dirty="0" err="1"/>
              <a:t>cited</a:t>
            </a:r>
            <a:r>
              <a:rPr lang="cs-CZ" sz="900" dirty="0"/>
              <a:t> in NEJM: </a:t>
            </a:r>
            <a:r>
              <a:rPr lang="cs-CZ" sz="900" dirty="0" err="1"/>
              <a:t>Fornix</a:t>
            </a:r>
            <a:r>
              <a:rPr lang="cs-CZ" sz="900" dirty="0"/>
              <a:t>-Region </a:t>
            </a:r>
            <a:r>
              <a:rPr lang="cs-CZ" sz="900" dirty="0" err="1"/>
              <a:t>Deep</a:t>
            </a:r>
            <a:endParaRPr lang="cs-CZ" sz="900" dirty="0"/>
          </a:p>
          <a:p>
            <a:r>
              <a:rPr lang="cs-CZ" sz="900" dirty="0" err="1"/>
              <a:t>Brain</a:t>
            </a:r>
            <a:r>
              <a:rPr lang="cs-CZ" sz="900" dirty="0"/>
              <a:t> </a:t>
            </a:r>
            <a:r>
              <a:rPr lang="cs-CZ" sz="900" dirty="0" err="1"/>
              <a:t>Stimulation</a:t>
            </a:r>
            <a:r>
              <a:rPr lang="cs-CZ" sz="900" dirty="0"/>
              <a:t>–</a:t>
            </a:r>
            <a:r>
              <a:rPr lang="cs-CZ" sz="900" dirty="0" err="1"/>
              <a:t>Induced</a:t>
            </a:r>
            <a:r>
              <a:rPr lang="cs-CZ" sz="900" dirty="0"/>
              <a:t> </a:t>
            </a:r>
            <a:r>
              <a:rPr lang="cs-CZ" sz="900" dirty="0" err="1"/>
              <a:t>Memory</a:t>
            </a:r>
            <a:r>
              <a:rPr lang="cs-CZ" sz="900" dirty="0"/>
              <a:t> </a:t>
            </a:r>
            <a:r>
              <a:rPr lang="cs-CZ" sz="900" dirty="0" err="1"/>
              <a:t>Flashbacks</a:t>
            </a:r>
            <a:r>
              <a:rPr lang="cs-CZ" sz="900" dirty="0"/>
              <a:t> in</a:t>
            </a:r>
          </a:p>
          <a:p>
            <a:r>
              <a:rPr lang="cs-CZ" sz="900" dirty="0"/>
              <a:t> Alzheimer’s </a:t>
            </a:r>
            <a:r>
              <a:rPr lang="cs-CZ" sz="900" dirty="0" err="1"/>
              <a:t>Disease</a:t>
            </a:r>
            <a:r>
              <a:rPr lang="cs-CZ" sz="900" dirty="0"/>
              <a:t>. N </a:t>
            </a:r>
            <a:r>
              <a:rPr lang="cs-CZ" sz="900" dirty="0" err="1"/>
              <a:t>Engl</a:t>
            </a:r>
            <a:r>
              <a:rPr lang="cs-CZ" sz="900" dirty="0"/>
              <a:t> J Med 2019;381:783-785.</a:t>
            </a:r>
          </a:p>
          <a:p>
            <a:r>
              <a:rPr lang="cs-CZ" sz="900" b="1" dirty="0"/>
              <a:t>IF: 74.6/2019.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7504" y="555526"/>
            <a:ext cx="3961809" cy="238602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r>
              <a:rPr lang="cs-CZ" sz="1100" dirty="0" err="1"/>
              <a:t>Compensatory</a:t>
            </a:r>
            <a:r>
              <a:rPr lang="cs-CZ" sz="1100" dirty="0"/>
              <a:t> </a:t>
            </a:r>
            <a:r>
              <a:rPr lang="cs-CZ" sz="1100" dirty="0" err="1"/>
              <a:t>hypertrophy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area </a:t>
            </a:r>
            <a:r>
              <a:rPr lang="cs-CZ" sz="1100" dirty="0" err="1"/>
              <a:t>subcallosa</a:t>
            </a:r>
            <a:r>
              <a:rPr lang="cs-CZ" sz="1100" dirty="0"/>
              <a:t> </a:t>
            </a:r>
            <a:r>
              <a:rPr lang="cs-CZ" sz="1100" dirty="0" err="1"/>
              <a:t>and</a:t>
            </a:r>
            <a:r>
              <a:rPr lang="cs-CZ" sz="1100" dirty="0"/>
              <a:t> </a:t>
            </a:r>
            <a:r>
              <a:rPr lang="cs-CZ" sz="1100" dirty="0" err="1"/>
              <a:t>paraterminal</a:t>
            </a:r>
            <a:r>
              <a:rPr lang="cs-CZ" sz="1100" dirty="0"/>
              <a:t> g.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858016" y="0"/>
            <a:ext cx="2357422" cy="253990"/>
          </a:xfrm>
          <a:prstGeom prst="rect">
            <a:avLst/>
          </a:prstGeom>
          <a:noFill/>
        </p:spPr>
        <p:txBody>
          <a:bodyPr wrap="square" lIns="68653" tIns="34327" rIns="68653" bIns="34327" rtlCol="0">
            <a:spAutoFit/>
          </a:bodyPr>
          <a:lstStyle/>
          <a:p>
            <a:r>
              <a:rPr lang="cs-CZ" sz="1200" dirty="0"/>
              <a:t>El. </a:t>
            </a:r>
            <a:r>
              <a:rPr lang="cs-CZ" sz="1200" dirty="0" err="1"/>
              <a:t>stimulation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area </a:t>
            </a:r>
            <a:r>
              <a:rPr lang="cs-CZ" sz="1200" dirty="0" err="1"/>
              <a:t>subcallosa</a:t>
            </a:r>
            <a:r>
              <a:rPr lang="cs-CZ" sz="1200" dirty="0"/>
              <a:t> </a:t>
            </a:r>
          </a:p>
        </p:txBody>
      </p:sp>
      <p:sp>
        <p:nvSpPr>
          <p:cNvPr id="17" name="Obousměrná vodorovná šipka 16"/>
          <p:cNvSpPr/>
          <p:nvPr/>
        </p:nvSpPr>
        <p:spPr>
          <a:xfrm rot="13577539">
            <a:off x="4057015" y="4114736"/>
            <a:ext cx="576064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53" tIns="34327" rIns="68653" bIns="34327" rtlCol="0" anchor="ctr"/>
          <a:lstStyle/>
          <a:p>
            <a:pPr algn="ctr"/>
            <a:endParaRPr lang="cs-CZ"/>
          </a:p>
        </p:txBody>
      </p:sp>
      <p:sp>
        <p:nvSpPr>
          <p:cNvPr id="18" name="Obousměrná vodorovná šipka 17"/>
          <p:cNvSpPr/>
          <p:nvPr/>
        </p:nvSpPr>
        <p:spPr>
          <a:xfrm rot="18313861">
            <a:off x="6410562" y="4057466"/>
            <a:ext cx="576064" cy="216024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53" tIns="34327" rIns="68653" bIns="34327"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4067944" y="483518"/>
            <a:ext cx="273510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Hypothesis</a:t>
            </a:r>
            <a:r>
              <a:rPr lang="cs-CZ" b="1" dirty="0"/>
              <a:t>: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compensatory</a:t>
            </a:r>
            <a:endParaRPr lang="cs-CZ" dirty="0"/>
          </a:p>
          <a:p>
            <a:r>
              <a:rPr lang="cs-CZ" dirty="0" err="1"/>
              <a:t>hypertrophy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any</a:t>
            </a:r>
            <a:r>
              <a:rPr lang="cs-CZ" dirty="0"/>
              <a:t> </a:t>
            </a:r>
            <a:r>
              <a:rPr lang="cs-CZ" dirty="0" err="1"/>
              <a:t>brain</a:t>
            </a:r>
            <a:r>
              <a:rPr lang="cs-CZ" dirty="0"/>
              <a:t> area in</a:t>
            </a:r>
          </a:p>
          <a:p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AD as a </a:t>
            </a:r>
            <a:r>
              <a:rPr lang="cs-CZ" dirty="0" err="1"/>
              <a:t>consequence</a:t>
            </a:r>
            <a:endParaRPr lang="cs-CZ" dirty="0"/>
          </a:p>
          <a:p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hippocampal</a:t>
            </a:r>
            <a:r>
              <a:rPr lang="cs-CZ" dirty="0"/>
              <a:t> </a:t>
            </a:r>
            <a:r>
              <a:rPr lang="cs-CZ" dirty="0" err="1"/>
              <a:t>atrophy</a:t>
            </a:r>
            <a:r>
              <a:rPr lang="cs-CZ" dirty="0"/>
              <a:t>?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4067944" y="1491630"/>
            <a:ext cx="28833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Conclusion</a:t>
            </a:r>
            <a:r>
              <a:rPr lang="cs-CZ" b="1" dirty="0"/>
              <a:t> </a:t>
            </a:r>
            <a:r>
              <a:rPr lang="cs-CZ" b="1" dirty="0" err="1"/>
              <a:t>and</a:t>
            </a:r>
            <a:r>
              <a:rPr lang="cs-CZ" b="1" dirty="0"/>
              <a:t> </a:t>
            </a:r>
            <a:r>
              <a:rPr lang="cs-CZ" b="1" dirty="0" err="1"/>
              <a:t>output</a:t>
            </a:r>
            <a:r>
              <a:rPr lang="cs-CZ" b="1" dirty="0"/>
              <a:t>: </a:t>
            </a:r>
            <a:r>
              <a:rPr lang="cs-CZ" dirty="0" err="1"/>
              <a:t>this</a:t>
            </a:r>
            <a:r>
              <a:rPr lang="cs-CZ" dirty="0"/>
              <a:t> region </a:t>
            </a:r>
            <a:r>
              <a:rPr lang="cs-CZ" dirty="0" err="1"/>
              <a:t>is</a:t>
            </a:r>
            <a:endParaRPr lang="cs-CZ" dirty="0"/>
          </a:p>
          <a:p>
            <a:r>
              <a:rPr lang="cs-CZ" dirty="0"/>
              <a:t>area </a:t>
            </a:r>
            <a:r>
              <a:rPr lang="cs-CZ" dirty="0" err="1"/>
              <a:t>subcallosa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paraterminal</a:t>
            </a:r>
            <a:r>
              <a:rPr lang="cs-CZ" dirty="0"/>
              <a:t> g.</a:t>
            </a:r>
          </a:p>
          <a:p>
            <a:r>
              <a:rPr lang="cs-CZ" dirty="0" err="1"/>
              <a:t>clinically</a:t>
            </a:r>
            <a:r>
              <a:rPr lang="cs-CZ" dirty="0"/>
              <a:t> </a:t>
            </a:r>
            <a:r>
              <a:rPr lang="cs-CZ" dirty="0" err="1"/>
              <a:t>confirmed</a:t>
            </a:r>
            <a:r>
              <a:rPr lang="cs-CZ" dirty="0"/>
              <a:t> by NEJM study</a:t>
            </a:r>
          </a:p>
          <a:p>
            <a:r>
              <a:rPr lang="cs-CZ" dirty="0"/>
              <a:t>in 2019.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0528" y="0"/>
            <a:ext cx="7678688" cy="421555"/>
          </a:xfrm>
        </p:spPr>
        <p:txBody>
          <a:bodyPr>
            <a:normAutofit/>
          </a:bodyPr>
          <a:lstStyle/>
          <a:p>
            <a:r>
              <a:rPr lang="cs-CZ" sz="1900" b="1" dirty="0"/>
              <a:t>  7. CLARITY </a:t>
            </a:r>
            <a:r>
              <a:rPr lang="cs-CZ" sz="1900" b="1" dirty="0" err="1"/>
              <a:t>of</a:t>
            </a:r>
            <a:r>
              <a:rPr lang="cs-CZ" sz="1900" b="1" dirty="0"/>
              <a:t> </a:t>
            </a:r>
            <a:r>
              <a:rPr lang="cs-CZ" sz="1900" b="1" dirty="0" err="1"/>
              <a:t>the</a:t>
            </a:r>
            <a:r>
              <a:rPr lang="cs-CZ" sz="1900" b="1" dirty="0"/>
              <a:t> </a:t>
            </a:r>
            <a:r>
              <a:rPr lang="cs-CZ" sz="1900" b="1" dirty="0" err="1"/>
              <a:t>brain</a:t>
            </a:r>
            <a:r>
              <a:rPr lang="cs-CZ" sz="1900" b="1" dirty="0"/>
              <a:t> (</a:t>
            </a:r>
            <a:r>
              <a:rPr lang="cs-CZ" sz="1900" b="1" dirty="0" err="1"/>
              <a:t>fat</a:t>
            </a:r>
            <a:r>
              <a:rPr lang="cs-CZ" sz="1900" b="1" dirty="0"/>
              <a:t> </a:t>
            </a:r>
            <a:r>
              <a:rPr lang="cs-CZ" sz="1900" b="1" dirty="0" err="1"/>
              <a:t>replacement</a:t>
            </a:r>
            <a:r>
              <a:rPr lang="cs-CZ" sz="1900" b="1" dirty="0"/>
              <a:t> by </a:t>
            </a:r>
            <a:r>
              <a:rPr lang="cs-CZ" sz="1900" b="1" dirty="0" err="1"/>
              <a:t>hydrogel</a:t>
            </a:r>
            <a:r>
              <a:rPr lang="cs-CZ" sz="1900" b="1" dirty="0"/>
              <a:t> </a:t>
            </a:r>
            <a:r>
              <a:rPr lang="cs-CZ" sz="1900" b="1" dirty="0" err="1"/>
              <a:t>electrophoretically</a:t>
            </a:r>
            <a:r>
              <a:rPr lang="cs-CZ" sz="1900" b="1" dirty="0"/>
              <a:t>) </a:t>
            </a: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4643438" y="500048"/>
            <a:ext cx="4320480" cy="8271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Adapted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CLARITY systém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constructed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basic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items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contrary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original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design.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tested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both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rat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brain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anti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-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Iba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-1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staining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for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microglia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and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also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human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nc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accumbens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stained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for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parvalbumin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and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tyrosinhydroxylase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for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confocal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laser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scanning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cs typeface="Arial" pitchFamily="34" charset="0"/>
              </a:rPr>
              <a:t>microscopy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644008" y="1419622"/>
            <a:ext cx="4320480" cy="4886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Original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CLARITY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desing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Diesseroth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, 2013)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changed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by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electrophoretic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inflow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item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also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shape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platinum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electrode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its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position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, as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well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as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cooling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recirculation</a:t>
            </a:r>
            <a:r>
              <a:rPr lang="cs-CZ" sz="11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system</a:t>
            </a:r>
            <a:endParaRPr lang="cs-CZ" sz="1100" dirty="0">
              <a:solidFill>
                <a:srgbClr val="20212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 cstate="print"/>
          <a:srcRect l="28937" t="27100" r="42713" b="46300"/>
          <a:stretch>
            <a:fillRect/>
          </a:stretch>
        </p:blipFill>
        <p:spPr bwMode="auto">
          <a:xfrm>
            <a:off x="4867612" y="2139702"/>
            <a:ext cx="3880852" cy="204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4644008" y="4371950"/>
            <a:ext cx="439248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900" b="1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Zach P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Mrzílková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J, Pala J,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Uttl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L,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Kútna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V, Musil V, Sommerová B, Tůma P. New Design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Electrophoretic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Part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CLARITY Technology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Confocal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Light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Microscopy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Rat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Human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Brains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Brain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. 2019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Aug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 29;9(9):218. </a:t>
            </a:r>
            <a:r>
              <a:rPr lang="cs-CZ" sz="900" dirty="0" err="1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doi</a:t>
            </a:r>
            <a:r>
              <a:rPr lang="cs-CZ" sz="900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: 10.3390/brainsci9090218. </a:t>
            </a:r>
            <a:r>
              <a:rPr lang="cs-CZ" sz="900" b="1" dirty="0">
                <a:solidFill>
                  <a:srgbClr val="202124"/>
                </a:solidFill>
                <a:latin typeface="Arial" pitchFamily="34" charset="0"/>
                <a:cs typeface="Arial" pitchFamily="34" charset="0"/>
              </a:rPr>
              <a:t>IF: 3.332/2019.</a:t>
            </a:r>
            <a:endParaRPr lang="cs-CZ" sz="900" dirty="0">
              <a:solidFill>
                <a:srgbClr val="20212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3" cstate="print"/>
          <a:srcRect l="30512" t="31300" r="44288" b="45600"/>
          <a:stretch>
            <a:fillRect/>
          </a:stretch>
        </p:blipFill>
        <p:spPr bwMode="auto">
          <a:xfrm>
            <a:off x="107504" y="3147814"/>
            <a:ext cx="3672408" cy="189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4" cstate="print"/>
          <a:srcRect l="25787" t="15900" r="39957" b="6401"/>
          <a:stretch>
            <a:fillRect/>
          </a:stretch>
        </p:blipFill>
        <p:spPr bwMode="auto">
          <a:xfrm>
            <a:off x="107504" y="555526"/>
            <a:ext cx="1946162" cy="248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/>
          <p:nvPr/>
        </p:nvSpPr>
        <p:spPr>
          <a:xfrm>
            <a:off x="2339752" y="4835723"/>
            <a:ext cx="1598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microglia</a:t>
            </a:r>
            <a:r>
              <a:rPr lang="cs-CZ" dirty="0"/>
              <a:t> </a:t>
            </a:r>
            <a:r>
              <a:rPr lang="cs-CZ" dirty="0" err="1"/>
              <a:t>anti</a:t>
            </a:r>
            <a:r>
              <a:rPr lang="cs-CZ" dirty="0"/>
              <a:t>-</a:t>
            </a:r>
            <a:r>
              <a:rPr lang="cs-CZ" dirty="0" err="1"/>
              <a:t>lba</a:t>
            </a:r>
            <a:r>
              <a:rPr lang="cs-CZ" dirty="0"/>
              <a:t>-1</a:t>
            </a:r>
          </a:p>
        </p:txBody>
      </p:sp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5" cstate="print"/>
          <a:srcRect l="25394" t="35500" r="39169" b="22501"/>
          <a:stretch>
            <a:fillRect/>
          </a:stretch>
        </p:blipFill>
        <p:spPr bwMode="auto">
          <a:xfrm>
            <a:off x="2195736" y="555526"/>
            <a:ext cx="226825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>
            <a:off x="2123728" y="2211710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Original</a:t>
            </a:r>
            <a:r>
              <a:rPr lang="cs-CZ" dirty="0"/>
              <a:t> CLARITY</a:t>
            </a:r>
          </a:p>
          <a:p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wire</a:t>
            </a:r>
            <a:r>
              <a:rPr lang="cs-CZ" dirty="0"/>
              <a:t> </a:t>
            </a:r>
            <a:r>
              <a:rPr lang="cs-CZ" dirty="0" err="1"/>
              <a:t>electrodes</a:t>
            </a:r>
            <a:endParaRPr lang="cs-CZ" dirty="0"/>
          </a:p>
          <a:p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needs</a:t>
            </a:r>
            <a:r>
              <a:rPr lang="cs-CZ" dirty="0"/>
              <a:t> </a:t>
            </a:r>
            <a:r>
              <a:rPr lang="cs-CZ" dirty="0" err="1"/>
              <a:t>cooling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27084</TotalTime>
  <Words>1689</Words>
  <Application>Microsoft Office PowerPoint</Application>
  <PresentationFormat>Předvádění na obrazovce (16:9)</PresentationFormat>
  <Paragraphs>138</Paragraphs>
  <Slides>11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Motiv sady Office</vt:lpstr>
      <vt:lpstr>CorelDRAW</vt:lpstr>
      <vt:lpstr>Graf</vt:lpstr>
      <vt:lpstr>  Use of modern imaging techniques in teaching anatomy and research Authors:  a collective of authors under the leadership by prof. MUDr. Petr Zach, CSc. from the Institute of Anatomy 3. LF UK  </vt:lpstr>
      <vt:lpstr>Research topic = CNS structural asymmetry in health and disease</vt:lpstr>
      <vt:lpstr>1. Asymmetrical lesion of right and left hippocampus by chronic stress</vt:lpstr>
      <vt:lpstr>2. Planum temporale (PT) asymmetry in Alzheimer disease</vt:lpstr>
      <vt:lpstr>3. Measurement of pyramidal neurons atrophy in planum temporale in patients with AD</vt:lpstr>
      <vt:lpstr>4. Asymmetrical changes in the numbers of neurons in planum temporale and limbic cortex in Alzheimer disease</vt:lpstr>
      <vt:lpstr>5. Hippocampal atrophy on magnetic resonance in Alzheimer disease</vt:lpstr>
      <vt:lpstr>6. Diffusion tensor imaging (tractography) in  Alzheimer disease</vt:lpstr>
      <vt:lpstr>  7. CLARITY of the brain (fat replacement by hydrogel electrophoretically) </vt:lpstr>
      <vt:lpstr>Use of modern imaging techniques in teaching and research</vt:lpstr>
      <vt:lpstr>Thank you for attention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Lateralita struktur CNS od neurohistologie po moderní zobrazovací techniky</dc:title>
  <dc:creator>Petr Zach</dc:creator>
  <cp:lastModifiedBy>Martina Krčková</cp:lastModifiedBy>
  <cp:revision>528</cp:revision>
  <dcterms:created xsi:type="dcterms:W3CDTF">2021-04-30T06:54:18Z</dcterms:created>
  <dcterms:modified xsi:type="dcterms:W3CDTF">2024-02-27T08:07:35Z</dcterms:modified>
</cp:coreProperties>
</file>